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embeddings/oleObject1.bin" ContentType="application/vnd.openxmlformats-officedocument.oleObject"/>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embeddings/oleObject2.bin" ContentType="application/vnd.openxmlformats-officedocument.oleObject"/>
  <Override PartName="/ppt/notesSlides/notesSlide25.xml" ContentType="application/vnd.openxmlformats-officedocument.presentationml.notesSlide+xml"/>
  <Override PartName="/ppt/embeddings/oleObject3.bin" ContentType="application/vnd.openxmlformats-officedocument.oleObject"/>
  <Override PartName="/ppt/notesSlides/notesSlide26.xml" ContentType="application/vnd.openxmlformats-officedocument.presentationml.notesSlide+xml"/>
  <Override PartName="/ppt/embeddings/oleObject4.bin" ContentType="application/vnd.openxmlformats-officedocument.oleObject"/>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317" r:id="rId2"/>
    <p:sldId id="297" r:id="rId3"/>
    <p:sldId id="312" r:id="rId4"/>
    <p:sldId id="463" r:id="rId5"/>
    <p:sldId id="462" r:id="rId6"/>
    <p:sldId id="259" r:id="rId7"/>
    <p:sldId id="260" r:id="rId8"/>
    <p:sldId id="458" r:id="rId9"/>
    <p:sldId id="262" r:id="rId10"/>
    <p:sldId id="265" r:id="rId11"/>
    <p:sldId id="266" r:id="rId12"/>
    <p:sldId id="267" r:id="rId13"/>
    <p:sldId id="268" r:id="rId14"/>
    <p:sldId id="454" r:id="rId15"/>
    <p:sldId id="363" r:id="rId16"/>
    <p:sldId id="365" r:id="rId17"/>
    <p:sldId id="374" r:id="rId18"/>
    <p:sldId id="366" r:id="rId19"/>
    <p:sldId id="367" r:id="rId20"/>
    <p:sldId id="368" r:id="rId21"/>
    <p:sldId id="378" r:id="rId22"/>
    <p:sldId id="379" r:id="rId23"/>
    <p:sldId id="381" r:id="rId24"/>
    <p:sldId id="382" r:id="rId25"/>
    <p:sldId id="387" r:id="rId26"/>
    <p:sldId id="388" r:id="rId27"/>
    <p:sldId id="389" r:id="rId28"/>
    <p:sldId id="390" r:id="rId29"/>
    <p:sldId id="391" r:id="rId30"/>
    <p:sldId id="401" r:id="rId31"/>
    <p:sldId id="402" r:id="rId32"/>
    <p:sldId id="403" r:id="rId33"/>
    <p:sldId id="404" r:id="rId34"/>
    <p:sldId id="427" r:id="rId35"/>
    <p:sldId id="431" r:id="rId36"/>
    <p:sldId id="432" r:id="rId37"/>
    <p:sldId id="457" r:id="rId38"/>
    <p:sldId id="447" r:id="rId39"/>
    <p:sldId id="433" r:id="rId40"/>
    <p:sldId id="440" r:id="rId41"/>
    <p:sldId id="434" r:id="rId42"/>
    <p:sldId id="435" r:id="rId43"/>
    <p:sldId id="436" r:id="rId44"/>
    <p:sldId id="437" r:id="rId45"/>
    <p:sldId id="459" r:id="rId46"/>
    <p:sldId id="460" r:id="rId47"/>
    <p:sldId id="461" r:id="rId48"/>
    <p:sldId id="438" r:id="rId49"/>
    <p:sldId id="439" r:id="rId50"/>
    <p:sldId id="441" r:id="rId51"/>
    <p:sldId id="455" r:id="rId52"/>
    <p:sldId id="442" r:id="rId53"/>
    <p:sldId id="453" r:id="rId54"/>
    <p:sldId id="444" r:id="rId55"/>
    <p:sldId id="445" r:id="rId56"/>
    <p:sldId id="446" r:id="rId57"/>
  </p:sldIdLst>
  <p:sldSz cx="9144000" cy="6858000" type="screen4x3"/>
  <p:notesSz cx="9880600" cy="6743700"/>
  <p:defaultTextStyle>
    <a:defPPr>
      <a:defRPr lang="en-US"/>
    </a:defPPr>
    <a:lvl1pPr algn="l" rtl="0" fontAlgn="base">
      <a:spcBef>
        <a:spcPct val="0"/>
      </a:spcBef>
      <a:spcAft>
        <a:spcPct val="0"/>
      </a:spcAft>
      <a:defRPr sz="2400" kern="1200">
        <a:solidFill>
          <a:schemeClr val="tx1"/>
        </a:solidFill>
        <a:latin typeface="Times New Roman" charset="0"/>
        <a:ea typeface="ＭＳ Ｐゴシック" charset="0"/>
        <a:cs typeface="+mn-cs"/>
      </a:defRPr>
    </a:lvl1pPr>
    <a:lvl2pPr marL="457200" algn="l" rtl="0" fontAlgn="base">
      <a:spcBef>
        <a:spcPct val="0"/>
      </a:spcBef>
      <a:spcAft>
        <a:spcPct val="0"/>
      </a:spcAft>
      <a:defRPr sz="2400" kern="1200">
        <a:solidFill>
          <a:schemeClr val="tx1"/>
        </a:solidFill>
        <a:latin typeface="Times New Roman" charset="0"/>
        <a:ea typeface="ＭＳ Ｐゴシック" charset="0"/>
        <a:cs typeface="+mn-cs"/>
      </a:defRPr>
    </a:lvl2pPr>
    <a:lvl3pPr marL="914400" algn="l" rtl="0" fontAlgn="base">
      <a:spcBef>
        <a:spcPct val="0"/>
      </a:spcBef>
      <a:spcAft>
        <a:spcPct val="0"/>
      </a:spcAft>
      <a:defRPr sz="2400" kern="1200">
        <a:solidFill>
          <a:schemeClr val="tx1"/>
        </a:solidFill>
        <a:latin typeface="Times New Roman" charset="0"/>
        <a:ea typeface="ＭＳ Ｐゴシック" charset="0"/>
        <a:cs typeface="+mn-cs"/>
      </a:defRPr>
    </a:lvl3pPr>
    <a:lvl4pPr marL="1371600" algn="l" rtl="0" fontAlgn="base">
      <a:spcBef>
        <a:spcPct val="0"/>
      </a:spcBef>
      <a:spcAft>
        <a:spcPct val="0"/>
      </a:spcAft>
      <a:defRPr sz="2400" kern="1200">
        <a:solidFill>
          <a:schemeClr val="tx1"/>
        </a:solidFill>
        <a:latin typeface="Times New Roman" charset="0"/>
        <a:ea typeface="ＭＳ Ｐゴシック" charset="0"/>
        <a:cs typeface="+mn-cs"/>
      </a:defRPr>
    </a:lvl4pPr>
    <a:lvl5pPr marL="1828800" algn="l" rtl="0" fontAlgn="base">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11C"/>
    <a:srgbClr val="FEFF01"/>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07" autoAdjust="0"/>
    <p:restoredTop sz="92267" autoAdjust="0"/>
  </p:normalViewPr>
  <p:slideViewPr>
    <p:cSldViewPr>
      <p:cViewPr>
        <p:scale>
          <a:sx n="75" d="100"/>
          <a:sy n="75" d="100"/>
        </p:scale>
        <p:origin x="-3344" y="-17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1666" name="Rectangle 2"/>
          <p:cNvSpPr>
            <a:spLocks noGrp="1" noChangeArrowheads="1"/>
          </p:cNvSpPr>
          <p:nvPr>
            <p:ph type="hdr" sz="quarter"/>
          </p:nvPr>
        </p:nvSpPr>
        <p:spPr bwMode="auto">
          <a:xfrm>
            <a:off x="0" y="0"/>
            <a:ext cx="4281488" cy="336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新細明體" charset="0"/>
                <a:cs typeface="新細明體" charset="0"/>
              </a:defRPr>
            </a:lvl1pPr>
          </a:lstStyle>
          <a:p>
            <a:endParaRPr lang="en-US" altLang="zh-TW"/>
          </a:p>
        </p:txBody>
      </p:sp>
      <p:sp>
        <p:nvSpPr>
          <p:cNvPr id="241667" name="Rectangle 3"/>
          <p:cNvSpPr>
            <a:spLocks noGrp="1" noChangeArrowheads="1"/>
          </p:cNvSpPr>
          <p:nvPr>
            <p:ph type="dt" sz="quarter" idx="1"/>
          </p:nvPr>
        </p:nvSpPr>
        <p:spPr bwMode="auto">
          <a:xfrm>
            <a:off x="5599113" y="0"/>
            <a:ext cx="4281487" cy="336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新細明體" charset="0"/>
                <a:cs typeface="新細明體" charset="0"/>
              </a:defRPr>
            </a:lvl1pPr>
          </a:lstStyle>
          <a:p>
            <a:endParaRPr lang="en-US" altLang="zh-TW"/>
          </a:p>
        </p:txBody>
      </p:sp>
      <p:sp>
        <p:nvSpPr>
          <p:cNvPr id="241668" name="Rectangle 4"/>
          <p:cNvSpPr>
            <a:spLocks noGrp="1" noChangeArrowheads="1"/>
          </p:cNvSpPr>
          <p:nvPr>
            <p:ph type="ftr" sz="quarter" idx="2"/>
          </p:nvPr>
        </p:nvSpPr>
        <p:spPr bwMode="auto">
          <a:xfrm>
            <a:off x="0" y="6407150"/>
            <a:ext cx="4281488" cy="3365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新細明體" charset="0"/>
                <a:cs typeface="新細明體" charset="0"/>
              </a:defRPr>
            </a:lvl1pPr>
          </a:lstStyle>
          <a:p>
            <a:endParaRPr lang="en-US" altLang="zh-TW"/>
          </a:p>
        </p:txBody>
      </p:sp>
      <p:sp>
        <p:nvSpPr>
          <p:cNvPr id="241669" name="Rectangle 5"/>
          <p:cNvSpPr>
            <a:spLocks noGrp="1" noChangeArrowheads="1"/>
          </p:cNvSpPr>
          <p:nvPr>
            <p:ph type="sldNum" sz="quarter" idx="3"/>
          </p:nvPr>
        </p:nvSpPr>
        <p:spPr bwMode="auto">
          <a:xfrm>
            <a:off x="5599113" y="6407150"/>
            <a:ext cx="4281487" cy="3365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新細明體" charset="0"/>
                <a:cs typeface="新細明體" charset="0"/>
              </a:defRPr>
            </a:lvl1pPr>
          </a:lstStyle>
          <a:p>
            <a:fld id="{802F284B-532D-B641-9E81-74A46F3F3DB0}" type="slidenum">
              <a:rPr lang="en-US" altLang="zh-TW"/>
              <a:pPr/>
              <a:t>‹#›</a:t>
            </a:fld>
            <a:endParaRPr lang="en-US" altLang="zh-TW"/>
          </a:p>
        </p:txBody>
      </p:sp>
    </p:spTree>
    <p:extLst>
      <p:ext uri="{BB962C8B-B14F-4D97-AF65-F5344CB8AC3E}">
        <p14:creationId xmlns:p14="http://schemas.microsoft.com/office/powerpoint/2010/main" val="1007332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4281488" cy="336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新細明體" charset="0"/>
                <a:cs typeface="新細明體" charset="0"/>
              </a:defRPr>
            </a:lvl1pPr>
          </a:lstStyle>
          <a:p>
            <a:endParaRPr lang="en-US" altLang="zh-TW"/>
          </a:p>
        </p:txBody>
      </p:sp>
      <p:sp>
        <p:nvSpPr>
          <p:cNvPr id="4099" name="Rectangle 3"/>
          <p:cNvSpPr>
            <a:spLocks noGrp="1" noChangeArrowheads="1"/>
          </p:cNvSpPr>
          <p:nvPr>
            <p:ph type="dt" idx="1"/>
          </p:nvPr>
        </p:nvSpPr>
        <p:spPr bwMode="auto">
          <a:xfrm>
            <a:off x="5599113" y="0"/>
            <a:ext cx="4281487" cy="336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新細明體" charset="0"/>
                <a:cs typeface="新細明體" charset="0"/>
              </a:defRPr>
            </a:lvl1pPr>
          </a:lstStyle>
          <a:p>
            <a:endParaRPr lang="en-US" altLang="zh-TW"/>
          </a:p>
        </p:txBody>
      </p:sp>
      <p:sp>
        <p:nvSpPr>
          <p:cNvPr id="57348" name="Rectangle 4"/>
          <p:cNvSpPr>
            <a:spLocks noChangeArrowheads="1" noTextEdit="1"/>
          </p:cNvSpPr>
          <p:nvPr>
            <p:ph type="sldImg" idx="2"/>
          </p:nvPr>
        </p:nvSpPr>
        <p:spPr bwMode="auto">
          <a:xfrm>
            <a:off x="3254375" y="506413"/>
            <a:ext cx="3371850" cy="25288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1316038" y="3203575"/>
            <a:ext cx="7248525" cy="303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TW" noProof="0" smtClean="0"/>
              <a:t>Click to edit Master text styles</a:t>
            </a:r>
          </a:p>
          <a:p>
            <a:pPr lvl="1"/>
            <a:r>
              <a:rPr lang="en-US" altLang="zh-TW" noProof="0" smtClean="0"/>
              <a:t>Second level</a:t>
            </a:r>
          </a:p>
          <a:p>
            <a:pPr lvl="2"/>
            <a:r>
              <a:rPr lang="en-US" altLang="zh-TW" noProof="0" smtClean="0"/>
              <a:t>Third level</a:t>
            </a:r>
          </a:p>
          <a:p>
            <a:pPr lvl="3"/>
            <a:r>
              <a:rPr lang="en-US" altLang="zh-TW" noProof="0" smtClean="0"/>
              <a:t>Fourth level</a:t>
            </a:r>
          </a:p>
          <a:p>
            <a:pPr lvl="4"/>
            <a:r>
              <a:rPr lang="en-US" altLang="zh-TW" noProof="0" smtClean="0"/>
              <a:t>Fifth level</a:t>
            </a:r>
          </a:p>
        </p:txBody>
      </p:sp>
      <p:sp>
        <p:nvSpPr>
          <p:cNvPr id="4102" name="Rectangle 6"/>
          <p:cNvSpPr>
            <a:spLocks noGrp="1" noChangeArrowheads="1"/>
          </p:cNvSpPr>
          <p:nvPr>
            <p:ph type="ftr" sz="quarter" idx="4"/>
          </p:nvPr>
        </p:nvSpPr>
        <p:spPr bwMode="auto">
          <a:xfrm>
            <a:off x="0" y="6407150"/>
            <a:ext cx="4281488" cy="3365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新細明體" charset="0"/>
                <a:cs typeface="新細明體" charset="0"/>
              </a:defRPr>
            </a:lvl1pPr>
          </a:lstStyle>
          <a:p>
            <a:endParaRPr lang="en-US" altLang="zh-TW"/>
          </a:p>
        </p:txBody>
      </p:sp>
      <p:sp>
        <p:nvSpPr>
          <p:cNvPr id="4103" name="Rectangle 7"/>
          <p:cNvSpPr>
            <a:spLocks noGrp="1" noChangeArrowheads="1"/>
          </p:cNvSpPr>
          <p:nvPr>
            <p:ph type="sldNum" sz="quarter" idx="5"/>
          </p:nvPr>
        </p:nvSpPr>
        <p:spPr bwMode="auto">
          <a:xfrm>
            <a:off x="5599113" y="6407150"/>
            <a:ext cx="4281487" cy="3365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新細明體" charset="0"/>
                <a:cs typeface="新細明體" charset="0"/>
              </a:defRPr>
            </a:lvl1pPr>
          </a:lstStyle>
          <a:p>
            <a:fld id="{A77371CA-C60E-9F42-A562-269704665CE1}" type="slidenum">
              <a:rPr lang="en-US" altLang="zh-TW"/>
              <a:pPr/>
              <a:t>‹#›</a:t>
            </a:fld>
            <a:endParaRPr lang="en-US" altLang="zh-TW"/>
          </a:p>
        </p:txBody>
      </p:sp>
    </p:spTree>
    <p:extLst>
      <p:ext uri="{BB962C8B-B14F-4D97-AF65-F5344CB8AC3E}">
        <p14:creationId xmlns:p14="http://schemas.microsoft.com/office/powerpoint/2010/main" val="19919921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B5293861-2F46-5F40-A89C-39429C948A3B}" type="slidenum">
              <a:rPr lang="en-US" altLang="zh-TW" sz="1200">
                <a:ea typeface="新細明體" charset="0"/>
              </a:rPr>
              <a:pPr eaLnBrk="1" hangingPunct="1"/>
              <a:t>1</a:t>
            </a:fld>
            <a:endParaRPr lang="en-US" altLang="zh-TW" sz="1200">
              <a:ea typeface="新細明體" charset="0"/>
            </a:endParaRPr>
          </a:p>
        </p:txBody>
      </p:sp>
      <p:sp>
        <p:nvSpPr>
          <p:cNvPr id="58371" name="Rectangle 2"/>
          <p:cNvSpPr>
            <a:spLocks noChangeArrowheads="1" noTextEdit="1"/>
          </p:cNvSpPr>
          <p:nvPr>
            <p:ph type="sldImg"/>
          </p:nvPr>
        </p:nvSpPr>
        <p:spPr>
          <a:solidFill>
            <a:srgbClr val="FFFFFF"/>
          </a:solidFill>
          <a:ln/>
        </p:spPr>
      </p:sp>
      <p:sp>
        <p:nvSpPr>
          <p:cNvPr id="58372" name="Rectangle 3"/>
          <p:cNvSpPr>
            <a:spLocks noChangeArrowheads="1"/>
          </p:cNvSpPr>
          <p:nvPr>
            <p:ph type="body" idx="1"/>
          </p:nvPr>
        </p:nvSpPr>
        <p:spPr>
          <a:solidFill>
            <a:srgbClr val="FFFFFF"/>
          </a:solidFill>
          <a:ln>
            <a:solidFill>
              <a:srgbClr val="000000"/>
            </a:solidFill>
          </a:ln>
        </p:spPr>
        <p:txBody>
          <a:bodyPr/>
          <a:lstStyle/>
          <a:p>
            <a:pPr eaLnBrk="1" hangingPunct="1"/>
            <a:r>
              <a:rPr lang="en-US" altLang="zh-TW">
                <a:latin typeface="Times New Roman" charset="0"/>
                <a:ea typeface="新細明體" charset="0"/>
                <a:cs typeface="新細明體" charset="0"/>
              </a:rPr>
              <a:t>Title slide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C301DC0C-079E-0748-BDBC-7D8333826BBC}" type="slidenum">
              <a:rPr lang="en-US" altLang="zh-TW" sz="1200">
                <a:ea typeface="新細明體" charset="0"/>
              </a:rPr>
              <a:pPr eaLnBrk="1" hangingPunct="1"/>
              <a:t>11</a:t>
            </a:fld>
            <a:endParaRPr lang="en-US" altLang="zh-TW" sz="1200">
              <a:ea typeface="新細明體" charset="0"/>
            </a:endParaRPr>
          </a:p>
        </p:txBody>
      </p:sp>
      <p:sp>
        <p:nvSpPr>
          <p:cNvPr id="67587" name="Rectangle 2"/>
          <p:cNvSpPr>
            <a:spLocks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nb-NO" altLang="zh-TW">
              <a:latin typeface="Times New Roman" charset="0"/>
              <a:ea typeface="新細明體" charset="0"/>
              <a:cs typeface="新細明體"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F5D92524-E308-104A-9F69-BF9145872B2E}" type="slidenum">
              <a:rPr lang="en-US" altLang="zh-TW" sz="1200">
                <a:ea typeface="新細明體" charset="0"/>
              </a:rPr>
              <a:pPr eaLnBrk="1" hangingPunct="1"/>
              <a:t>12</a:t>
            </a:fld>
            <a:endParaRPr lang="en-US" altLang="zh-TW" sz="1200">
              <a:ea typeface="新細明體" charset="0"/>
            </a:endParaRPr>
          </a:p>
        </p:txBody>
      </p:sp>
      <p:sp>
        <p:nvSpPr>
          <p:cNvPr id="68611" name="Rectangle 2"/>
          <p:cNvSpPr>
            <a:spLocks noChangeArrowheads="1" noTextEdit="1"/>
          </p:cNvSpPr>
          <p:nvPr>
            <p:ph type="sldImg"/>
          </p:nvPr>
        </p:nvSpPr>
        <p:spPr>
          <a:xfrm>
            <a:off x="3251200" y="523875"/>
            <a:ext cx="3397250" cy="2547938"/>
          </a:xfrm>
          <a:solidFill>
            <a:srgbClr val="FFFFFF"/>
          </a:solidFill>
          <a:ln/>
        </p:spPr>
      </p:sp>
      <p:sp>
        <p:nvSpPr>
          <p:cNvPr id="68612" name="Rectangle 3"/>
          <p:cNvSpPr>
            <a:spLocks noChangeArrowheads="1"/>
          </p:cNvSpPr>
          <p:nvPr>
            <p:ph type="body" idx="1"/>
          </p:nvPr>
        </p:nvSpPr>
        <p:spPr>
          <a:xfrm>
            <a:off x="406400" y="587375"/>
            <a:ext cx="9083675" cy="56499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nb-NO" altLang="zh-TW">
              <a:latin typeface="Times New Roman" charset="0"/>
              <a:ea typeface="新細明體" charset="0"/>
              <a:cs typeface="新細明體"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ECC2873C-F54E-1F42-865F-FC8096D4AC24}" type="slidenum">
              <a:rPr lang="en-US" altLang="zh-TW" sz="1200">
                <a:ea typeface="新細明體" charset="0"/>
              </a:rPr>
              <a:pPr eaLnBrk="1" hangingPunct="1"/>
              <a:t>13</a:t>
            </a:fld>
            <a:endParaRPr lang="en-US" altLang="zh-TW" sz="1200">
              <a:ea typeface="新細明體" charset="0"/>
            </a:endParaRPr>
          </a:p>
        </p:txBody>
      </p:sp>
      <p:sp>
        <p:nvSpPr>
          <p:cNvPr id="69635" name="Rectangle 2"/>
          <p:cNvSpPr>
            <a:spLocks noChangeArrowheads="1" noTextEdit="1"/>
          </p:cNvSpPr>
          <p:nvPr>
            <p:ph type="sldImg"/>
          </p:nvPr>
        </p:nvSpPr>
        <p:spPr>
          <a:xfrm>
            <a:off x="3284538" y="52388"/>
            <a:ext cx="3327400" cy="2495550"/>
          </a:xfrm>
          <a:ln/>
        </p:spPr>
      </p:sp>
      <p:sp>
        <p:nvSpPr>
          <p:cNvPr id="69636" name="Rectangle 3"/>
          <p:cNvSpPr>
            <a:spLocks noChangeArrowheads="1"/>
          </p:cNvSpPr>
          <p:nvPr>
            <p:ph type="body" idx="1"/>
          </p:nvPr>
        </p:nvSpPr>
        <p:spPr>
          <a:xfrm>
            <a:off x="0" y="2622550"/>
            <a:ext cx="9880600" cy="4121150"/>
          </a:xfrm>
          <a:solidFill>
            <a:srgbClr val="FFFFFF"/>
          </a:solidFill>
          <a:ln>
            <a:solidFill>
              <a:srgbClr val="000000"/>
            </a:solidFill>
          </a:ln>
        </p:spPr>
        <p:txBody>
          <a:bodyPr lIns="92988" tIns="46495" rIns="92988" bIns="46495"/>
          <a:lstStyle/>
          <a:p>
            <a:pPr eaLnBrk="1" hangingPunct="1"/>
            <a:r>
              <a:rPr lang="en-US" altLang="zh-TW" sz="1000">
                <a:latin typeface="Times New Roman" charset="0"/>
                <a:ea typeface="新細明體" charset="0"/>
                <a:cs typeface="新細明體" charset="0"/>
              </a:rPr>
              <a:t>This slide shows an observed infrared spectrum of the earth thermal emission of radiance to space.  The earth surface Planck blackbody - like radiation at 295 K is severely attenuated in some spectral regions.  Around the absorbing bands of the constituent gases of the atmosphere (CO2 at 4.3 and 15.0 um, H20 at 6.3 um, and O3 at 9.7 um), vertical profiles of atmospheric parameters can be derived.  Sampling in the spectral region at the center of the absorption band yields radiation from the upper levels of the atmosphere (e.g. radiation from below has already been absorbed by the atmospheric gas); sampling in spectral regions away from the center of the absorption band yields radiation from successively lower levels of the atmosphere.  Away from the absorption band are the windows to the bottom of the atmosphere. Surface temperatures of 296 K are evident in the 11 micron window region of the spectrum and tropopause emissions of 220 K in the 15 micron absorption band.  As the spectral region moves toward the center of the CO</a:t>
            </a:r>
            <a:r>
              <a:rPr lang="en-US" altLang="zh-TW" sz="1000" baseline="-25000">
                <a:latin typeface="Times New Roman" charset="0"/>
                <a:ea typeface="新細明體" charset="0"/>
                <a:cs typeface="新細明體" charset="0"/>
              </a:rPr>
              <a:t>2</a:t>
            </a:r>
            <a:r>
              <a:rPr lang="en-US" altLang="zh-TW" sz="1000">
                <a:latin typeface="Times New Roman" charset="0"/>
                <a:ea typeface="新細明體" charset="0"/>
                <a:cs typeface="新細明體" charset="0"/>
              </a:rPr>
              <a:t> absorption band, the radiation temperature decreases due to the decrease of temperature with altitude in the lower atmosphere.</a:t>
            </a:r>
          </a:p>
          <a:p>
            <a:pPr eaLnBrk="1" hangingPunct="1"/>
            <a:r>
              <a:rPr lang="en-US" altLang="zh-TW" sz="1000">
                <a:latin typeface="Times New Roman" charset="0"/>
                <a:ea typeface="新細明體" charset="0"/>
                <a:cs typeface="新細明體" charset="0"/>
              </a:rPr>
              <a:t>IR remote sensing (e.g. HIRS and GOES Sounder) currently covers the portion of the spectrum that extends from around 3 microns out to about 15 microns. Each measurement from a given field of view (spatial element) has a continuous spectrum that may be used to analyze the earth surface and atmosphere.  Until recently, we have used “chunks” of the spectrum (channels over selected wavelengths) for our analysis. In the near future, we will be able to take advantage of the very high spectral resolution information contained within the 3-15 micron portion of the spectrum.  From the polar orbiting satellites, horizontal resolutions on the order of  10 kilometers will be available, and depending on the year, we may see views over the same area as frequently as once every 4 hours (assuming 3 polar satellites with interferometers).  With future geostationary interferometers, it may be possible to view at 4 kilometer resolution with a repeat frequency of once every 5 minutes to once an hour, depending on the area scanned and spectral resolution and signal to noise required for given applications. </a:t>
            </a:r>
            <a:endParaRPr lang="en-US" altLang="zh-TW">
              <a:latin typeface="Times New Roman" charset="0"/>
              <a:ea typeface="新細明體" charset="0"/>
              <a:cs typeface="新細明體"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83A2D30E-CEED-EB4B-9117-8588406478D2}" type="slidenum">
              <a:rPr lang="en-US" altLang="zh-TW" sz="1200">
                <a:ea typeface="新細明體" charset="0"/>
              </a:rPr>
              <a:pPr eaLnBrk="1" hangingPunct="1"/>
              <a:t>14</a:t>
            </a:fld>
            <a:endParaRPr lang="en-US" altLang="zh-TW" sz="1200">
              <a:ea typeface="新細明體" charset="0"/>
            </a:endParaRPr>
          </a:p>
        </p:txBody>
      </p:sp>
      <p:sp>
        <p:nvSpPr>
          <p:cNvPr id="70659" name="Rectangle 2"/>
          <p:cNvSpPr>
            <a:spLocks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nb-NO" altLang="zh-TW">
              <a:latin typeface="Times New Roman" charset="0"/>
              <a:ea typeface="新細明體" charset="0"/>
              <a:cs typeface="新細明體"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038EC38F-386D-E74C-848D-A01F081B497F}" type="slidenum">
              <a:rPr lang="en-US" altLang="zh-TW" sz="1200">
                <a:ea typeface="新細明體" charset="0"/>
              </a:rPr>
              <a:pPr eaLnBrk="1" hangingPunct="1"/>
              <a:t>15</a:t>
            </a:fld>
            <a:endParaRPr lang="en-US" altLang="zh-TW" sz="1200">
              <a:ea typeface="新細明體" charset="0"/>
            </a:endParaRPr>
          </a:p>
        </p:txBody>
      </p:sp>
      <p:sp>
        <p:nvSpPr>
          <p:cNvPr id="71683" name="Rectangle 2"/>
          <p:cNvSpPr>
            <a:spLocks noChangeArrowheads="1" noTextEdit="1"/>
          </p:cNvSpPr>
          <p:nvPr>
            <p:ph type="sldImg"/>
          </p:nvPr>
        </p:nvSpPr>
        <p:spPr>
          <a:solidFill>
            <a:srgbClr val="FFFFFF"/>
          </a:solidFill>
          <a:ln/>
        </p:spPr>
      </p:sp>
      <p:sp>
        <p:nvSpPr>
          <p:cNvPr id="71684" name="Rectangle 3"/>
          <p:cNvSpPr>
            <a:spLocks noChangeArrowheads="1"/>
          </p:cNvSpPr>
          <p:nvPr>
            <p:ph type="body" idx="1"/>
          </p:nvPr>
        </p:nvSpPr>
        <p:spPr>
          <a:xfrm>
            <a:off x="1317625" y="3203575"/>
            <a:ext cx="7245350" cy="30337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zh-TW">
              <a:latin typeface="Times New Roman" charset="0"/>
              <a:ea typeface="新細明體" charset="0"/>
              <a:cs typeface="新細明體"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BC6295B6-0775-6B49-8B56-E40E5C4A76AD}" type="slidenum">
              <a:rPr lang="en-US" altLang="zh-TW" sz="1200">
                <a:ea typeface="新細明體" charset="0"/>
              </a:rPr>
              <a:pPr eaLnBrk="1" hangingPunct="1"/>
              <a:t>16</a:t>
            </a:fld>
            <a:endParaRPr lang="en-US" altLang="zh-TW" sz="1200">
              <a:ea typeface="新細明體" charset="0"/>
            </a:endParaRPr>
          </a:p>
        </p:txBody>
      </p:sp>
      <p:sp>
        <p:nvSpPr>
          <p:cNvPr id="72707" name="Rectangle 2"/>
          <p:cNvSpPr>
            <a:spLocks noChangeArrowheads="1" noTextEdit="1"/>
          </p:cNvSpPr>
          <p:nvPr>
            <p:ph type="sldImg"/>
          </p:nvPr>
        </p:nvSpPr>
        <p:spPr>
          <a:solidFill>
            <a:srgbClr val="FFFFFF"/>
          </a:solidFill>
          <a:ln/>
        </p:spPr>
      </p:sp>
      <p:sp>
        <p:nvSpPr>
          <p:cNvPr id="72708" name="Rectangle 3"/>
          <p:cNvSpPr>
            <a:spLocks noChangeArrowheads="1"/>
          </p:cNvSpPr>
          <p:nvPr>
            <p:ph type="body" idx="1"/>
          </p:nvPr>
        </p:nvSpPr>
        <p:spPr>
          <a:xfrm>
            <a:off x="1317625" y="3203575"/>
            <a:ext cx="7245350" cy="30337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zh-TW">
              <a:latin typeface="Times New Roman" charset="0"/>
              <a:ea typeface="新細明體" charset="0"/>
              <a:cs typeface="新細明體"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34B23830-72B6-BE43-9B73-D7BF1A9D771C}" type="slidenum">
              <a:rPr lang="en-US" altLang="zh-TW" sz="1200">
                <a:ea typeface="新細明體" charset="0"/>
              </a:rPr>
              <a:pPr eaLnBrk="1" hangingPunct="1"/>
              <a:t>17</a:t>
            </a:fld>
            <a:endParaRPr lang="en-US" altLang="zh-TW" sz="1200">
              <a:ea typeface="新細明體" charset="0"/>
            </a:endParaRPr>
          </a:p>
        </p:txBody>
      </p:sp>
      <p:sp>
        <p:nvSpPr>
          <p:cNvPr id="73731" name="Rectangle 2"/>
          <p:cNvSpPr>
            <a:spLocks noChangeArrowheads="1" noTextEdit="1"/>
          </p:cNvSpPr>
          <p:nvPr>
            <p:ph type="sldImg"/>
          </p:nvPr>
        </p:nvSpPr>
        <p:spPr>
          <a:solidFill>
            <a:srgbClr val="FFFFFF"/>
          </a:solidFill>
          <a:ln/>
        </p:spPr>
      </p:sp>
      <p:sp>
        <p:nvSpPr>
          <p:cNvPr id="73732" name="Rectangle 3"/>
          <p:cNvSpPr>
            <a:spLocks noChangeArrowheads="1"/>
          </p:cNvSpPr>
          <p:nvPr>
            <p:ph type="body" idx="1"/>
          </p:nvPr>
        </p:nvSpPr>
        <p:spPr>
          <a:xfrm>
            <a:off x="1317625" y="3203575"/>
            <a:ext cx="7245350" cy="30337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zh-TW">
              <a:latin typeface="Times New Roman" charset="0"/>
              <a:ea typeface="新細明體" charset="0"/>
              <a:cs typeface="新細明體"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A68430D9-B718-8443-9E9E-6420ED727627}" type="slidenum">
              <a:rPr lang="en-US" altLang="zh-TW" sz="1200">
                <a:ea typeface="新細明體" charset="0"/>
              </a:rPr>
              <a:pPr eaLnBrk="1" hangingPunct="1"/>
              <a:t>18</a:t>
            </a:fld>
            <a:endParaRPr lang="en-US" altLang="zh-TW" sz="1200">
              <a:ea typeface="新細明體" charset="0"/>
            </a:endParaRPr>
          </a:p>
        </p:txBody>
      </p:sp>
      <p:sp>
        <p:nvSpPr>
          <p:cNvPr id="74755" name="Rectangle 2"/>
          <p:cNvSpPr>
            <a:spLocks noChangeArrowheads="1" noTextEdit="1"/>
          </p:cNvSpPr>
          <p:nvPr>
            <p:ph type="sldImg"/>
          </p:nvPr>
        </p:nvSpPr>
        <p:spPr>
          <a:solidFill>
            <a:srgbClr val="FFFFFF"/>
          </a:solidFill>
          <a:ln/>
        </p:spPr>
      </p:sp>
      <p:sp>
        <p:nvSpPr>
          <p:cNvPr id="74756" name="Rectangle 3"/>
          <p:cNvSpPr>
            <a:spLocks noChangeArrowheads="1"/>
          </p:cNvSpPr>
          <p:nvPr>
            <p:ph type="body" idx="1"/>
          </p:nvPr>
        </p:nvSpPr>
        <p:spPr>
          <a:xfrm>
            <a:off x="1317625" y="3203575"/>
            <a:ext cx="7245350" cy="30337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zh-TW">
              <a:latin typeface="Times New Roman" charset="0"/>
              <a:ea typeface="新細明體" charset="0"/>
              <a:cs typeface="新細明體"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5DFC72A8-858A-F847-AF6F-910631CCBF91}" type="slidenum">
              <a:rPr lang="en-US" altLang="zh-TW" sz="1200">
                <a:ea typeface="新細明體" charset="0"/>
              </a:rPr>
              <a:pPr eaLnBrk="1" hangingPunct="1"/>
              <a:t>19</a:t>
            </a:fld>
            <a:endParaRPr lang="en-US" altLang="zh-TW" sz="1200">
              <a:ea typeface="新細明體" charset="0"/>
            </a:endParaRPr>
          </a:p>
        </p:txBody>
      </p:sp>
      <p:sp>
        <p:nvSpPr>
          <p:cNvPr id="75779" name="Rectangle 2"/>
          <p:cNvSpPr>
            <a:spLocks noChangeArrowheads="1" noTextEdit="1"/>
          </p:cNvSpPr>
          <p:nvPr>
            <p:ph type="sldImg"/>
          </p:nvPr>
        </p:nvSpPr>
        <p:spPr>
          <a:solidFill>
            <a:srgbClr val="FFFFFF"/>
          </a:solidFill>
          <a:ln/>
        </p:spPr>
      </p:sp>
      <p:sp>
        <p:nvSpPr>
          <p:cNvPr id="75780" name="Rectangle 3"/>
          <p:cNvSpPr>
            <a:spLocks noChangeArrowheads="1"/>
          </p:cNvSpPr>
          <p:nvPr>
            <p:ph type="body" idx="1"/>
          </p:nvPr>
        </p:nvSpPr>
        <p:spPr>
          <a:xfrm>
            <a:off x="1317625" y="3203575"/>
            <a:ext cx="7245350" cy="30337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zh-TW">
              <a:latin typeface="Times New Roman" charset="0"/>
              <a:ea typeface="新細明體" charset="0"/>
              <a:cs typeface="新細明體"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5ACE93FF-2730-4145-89F3-22F076F1A5A4}" type="slidenum">
              <a:rPr lang="en-US" altLang="zh-TW" sz="1200">
                <a:ea typeface="新細明體" charset="0"/>
              </a:rPr>
              <a:pPr eaLnBrk="1" hangingPunct="1"/>
              <a:t>20</a:t>
            </a:fld>
            <a:endParaRPr lang="en-US" altLang="zh-TW" sz="1200">
              <a:ea typeface="新細明體" charset="0"/>
            </a:endParaRPr>
          </a:p>
        </p:txBody>
      </p:sp>
      <p:sp>
        <p:nvSpPr>
          <p:cNvPr id="76803" name="Rectangle 2"/>
          <p:cNvSpPr>
            <a:spLocks noChangeArrowheads="1" noTextEdit="1"/>
          </p:cNvSpPr>
          <p:nvPr>
            <p:ph type="sldImg"/>
          </p:nvPr>
        </p:nvSpPr>
        <p:spPr>
          <a:solidFill>
            <a:srgbClr val="FFFFFF"/>
          </a:solidFill>
          <a:ln/>
        </p:spPr>
      </p:sp>
      <p:sp>
        <p:nvSpPr>
          <p:cNvPr id="76804" name="Rectangle 3"/>
          <p:cNvSpPr>
            <a:spLocks noChangeArrowheads="1"/>
          </p:cNvSpPr>
          <p:nvPr>
            <p:ph type="body" idx="1"/>
          </p:nvPr>
        </p:nvSpPr>
        <p:spPr>
          <a:xfrm>
            <a:off x="1317625" y="3203575"/>
            <a:ext cx="7245350" cy="30337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zh-TW">
              <a:latin typeface="Times New Roman" charset="0"/>
              <a:ea typeface="新細明體" charset="0"/>
              <a:cs typeface="新細明體"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E5BDCEF5-8934-A54E-9B90-0B5E8D181E42}" type="slidenum">
              <a:rPr lang="en-US" altLang="zh-TW" sz="1200">
                <a:ea typeface="新細明體" charset="0"/>
              </a:rPr>
              <a:pPr eaLnBrk="1" hangingPunct="1"/>
              <a:t>2</a:t>
            </a:fld>
            <a:endParaRPr lang="en-US" altLang="zh-TW" sz="1200">
              <a:ea typeface="新細明體" charset="0"/>
            </a:endParaRPr>
          </a:p>
        </p:txBody>
      </p:sp>
      <p:sp>
        <p:nvSpPr>
          <p:cNvPr id="59395" name="Rectangle 2"/>
          <p:cNvSpPr>
            <a:spLocks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nb-NO" altLang="zh-TW">
              <a:latin typeface="Times New Roman" charset="0"/>
              <a:ea typeface="新細明體" charset="0"/>
              <a:cs typeface="新細明體"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1758CB4C-B6C8-2B4C-958C-83C6FBEF7354}" type="slidenum">
              <a:rPr lang="en-US" altLang="zh-TW" sz="1200">
                <a:ea typeface="新細明體" charset="0"/>
              </a:rPr>
              <a:pPr eaLnBrk="1" hangingPunct="1"/>
              <a:t>21</a:t>
            </a:fld>
            <a:endParaRPr lang="en-US" altLang="zh-TW" sz="1200">
              <a:ea typeface="新細明體" charset="0"/>
            </a:endParaRPr>
          </a:p>
        </p:txBody>
      </p:sp>
      <p:sp>
        <p:nvSpPr>
          <p:cNvPr id="77827" name="Rectangle 2"/>
          <p:cNvSpPr>
            <a:spLocks noChangeArrowheads="1" noTextEdit="1"/>
          </p:cNvSpPr>
          <p:nvPr>
            <p:ph type="sldImg"/>
          </p:nvPr>
        </p:nvSpPr>
        <p:spPr>
          <a:solidFill>
            <a:srgbClr val="FFFFFF"/>
          </a:solidFill>
          <a:ln/>
        </p:spPr>
      </p:sp>
      <p:sp>
        <p:nvSpPr>
          <p:cNvPr id="77828" name="Rectangle 3"/>
          <p:cNvSpPr>
            <a:spLocks noChangeArrowheads="1"/>
          </p:cNvSpPr>
          <p:nvPr>
            <p:ph type="body" idx="1"/>
          </p:nvPr>
        </p:nvSpPr>
        <p:spPr>
          <a:xfrm>
            <a:off x="1317625" y="3203575"/>
            <a:ext cx="7245350" cy="30337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zh-TW">
              <a:latin typeface="Times New Roman" charset="0"/>
              <a:ea typeface="新細明體" charset="0"/>
              <a:cs typeface="新細明體"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8B48D035-8D0D-9949-A062-318B910F20E5}" type="slidenum">
              <a:rPr lang="en-US" altLang="zh-TW" sz="1200">
                <a:ea typeface="新細明體" charset="0"/>
              </a:rPr>
              <a:pPr eaLnBrk="1" hangingPunct="1"/>
              <a:t>22</a:t>
            </a:fld>
            <a:endParaRPr lang="en-US" altLang="zh-TW" sz="1200">
              <a:ea typeface="新細明體" charset="0"/>
            </a:endParaRPr>
          </a:p>
        </p:txBody>
      </p:sp>
      <p:sp>
        <p:nvSpPr>
          <p:cNvPr id="78851" name="Rectangle 2"/>
          <p:cNvSpPr>
            <a:spLocks noChangeArrowheads="1" noTextEdit="1"/>
          </p:cNvSpPr>
          <p:nvPr>
            <p:ph type="sldImg"/>
          </p:nvPr>
        </p:nvSpPr>
        <p:spPr>
          <a:solidFill>
            <a:srgbClr val="FFFFFF"/>
          </a:solidFill>
          <a:ln/>
        </p:spPr>
      </p:sp>
      <p:sp>
        <p:nvSpPr>
          <p:cNvPr id="78852" name="Rectangle 3"/>
          <p:cNvSpPr>
            <a:spLocks noChangeArrowheads="1"/>
          </p:cNvSpPr>
          <p:nvPr>
            <p:ph type="body" idx="1"/>
          </p:nvPr>
        </p:nvSpPr>
        <p:spPr>
          <a:xfrm>
            <a:off x="1317625" y="3203575"/>
            <a:ext cx="7245350" cy="30337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zh-TW">
              <a:latin typeface="Times New Roman" charset="0"/>
              <a:ea typeface="新細明體" charset="0"/>
              <a:cs typeface="新細明體"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2B67FEEA-DD1E-824C-ABC5-1A83C7B0D57E}" type="slidenum">
              <a:rPr lang="en-US" altLang="zh-TW" sz="1200">
                <a:ea typeface="新細明體" charset="0"/>
              </a:rPr>
              <a:pPr eaLnBrk="1" hangingPunct="1"/>
              <a:t>23</a:t>
            </a:fld>
            <a:endParaRPr lang="en-US" altLang="zh-TW" sz="1200">
              <a:ea typeface="新細明體" charset="0"/>
            </a:endParaRPr>
          </a:p>
        </p:txBody>
      </p:sp>
      <p:sp>
        <p:nvSpPr>
          <p:cNvPr id="79875" name="Rectangle 2"/>
          <p:cNvSpPr>
            <a:spLocks noChangeArrowheads="1" noTextEdit="1"/>
          </p:cNvSpPr>
          <p:nvPr>
            <p:ph type="sldImg"/>
          </p:nvPr>
        </p:nvSpPr>
        <p:spPr>
          <a:solidFill>
            <a:srgbClr val="FFFFFF"/>
          </a:solidFill>
          <a:ln/>
        </p:spPr>
      </p:sp>
      <p:sp>
        <p:nvSpPr>
          <p:cNvPr id="79876" name="Rectangle 3"/>
          <p:cNvSpPr>
            <a:spLocks noChangeArrowheads="1"/>
          </p:cNvSpPr>
          <p:nvPr>
            <p:ph type="body" idx="1"/>
          </p:nvPr>
        </p:nvSpPr>
        <p:spPr>
          <a:xfrm>
            <a:off x="1317625" y="3203575"/>
            <a:ext cx="7245350" cy="30337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zh-TW">
              <a:latin typeface="Times New Roman" charset="0"/>
              <a:ea typeface="新細明體" charset="0"/>
              <a:cs typeface="新細明體"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76443316-73D6-2F42-8A70-C17ED9443B11}" type="slidenum">
              <a:rPr lang="en-US" altLang="zh-TW" sz="1200">
                <a:ea typeface="新細明體" charset="0"/>
              </a:rPr>
              <a:pPr eaLnBrk="1" hangingPunct="1"/>
              <a:t>24</a:t>
            </a:fld>
            <a:endParaRPr lang="en-US" altLang="zh-TW" sz="1200">
              <a:ea typeface="新細明體" charset="0"/>
            </a:endParaRPr>
          </a:p>
        </p:txBody>
      </p:sp>
      <p:sp>
        <p:nvSpPr>
          <p:cNvPr id="80899" name="Rectangle 2"/>
          <p:cNvSpPr>
            <a:spLocks noChangeArrowheads="1" noTextEdit="1"/>
          </p:cNvSpPr>
          <p:nvPr>
            <p:ph type="sldImg"/>
          </p:nvPr>
        </p:nvSpPr>
        <p:spPr>
          <a:solidFill>
            <a:srgbClr val="FFFFFF"/>
          </a:solidFill>
          <a:ln/>
        </p:spPr>
      </p:sp>
      <p:sp>
        <p:nvSpPr>
          <p:cNvPr id="80900" name="Rectangle 3"/>
          <p:cNvSpPr>
            <a:spLocks noChangeArrowheads="1"/>
          </p:cNvSpPr>
          <p:nvPr>
            <p:ph type="body" idx="1"/>
          </p:nvPr>
        </p:nvSpPr>
        <p:spPr>
          <a:xfrm>
            <a:off x="1317625" y="3203575"/>
            <a:ext cx="7245350" cy="30337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zh-TW">
              <a:latin typeface="Times New Roman" charset="0"/>
              <a:ea typeface="新細明體" charset="0"/>
              <a:cs typeface="新細明體"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420A7180-0F9A-E04C-8088-AFA568F67B43}" type="slidenum">
              <a:rPr lang="en-US" altLang="zh-TW" sz="1200">
                <a:ea typeface="新細明體" charset="0"/>
              </a:rPr>
              <a:pPr eaLnBrk="1" hangingPunct="1"/>
              <a:t>25</a:t>
            </a:fld>
            <a:endParaRPr lang="en-US" altLang="zh-TW" sz="1200">
              <a:ea typeface="新細明體" charset="0"/>
            </a:endParaRPr>
          </a:p>
        </p:txBody>
      </p:sp>
      <p:sp>
        <p:nvSpPr>
          <p:cNvPr id="81923" name="Rectangle 2"/>
          <p:cNvSpPr>
            <a:spLocks noChangeArrowheads="1" noTextEdit="1"/>
          </p:cNvSpPr>
          <p:nvPr>
            <p:ph type="sldImg"/>
          </p:nvPr>
        </p:nvSpPr>
        <p:spPr>
          <a:solidFill>
            <a:srgbClr val="FFFFFF"/>
          </a:solidFill>
          <a:ln/>
        </p:spPr>
      </p:sp>
      <p:sp>
        <p:nvSpPr>
          <p:cNvPr id="81924" name="Rectangle 3"/>
          <p:cNvSpPr>
            <a:spLocks noChangeArrowheads="1"/>
          </p:cNvSpPr>
          <p:nvPr>
            <p:ph type="body" idx="1"/>
          </p:nvPr>
        </p:nvSpPr>
        <p:spPr>
          <a:xfrm>
            <a:off x="1317625" y="3203575"/>
            <a:ext cx="7245350" cy="30337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zh-TW">
              <a:latin typeface="Times New Roman" charset="0"/>
              <a:ea typeface="新細明體" charset="0"/>
              <a:cs typeface="新細明體"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4885DD55-CCE1-334C-BDF9-E735F1F6D512}" type="slidenum">
              <a:rPr lang="en-US" altLang="zh-TW" sz="1200">
                <a:ea typeface="新細明體" charset="0"/>
              </a:rPr>
              <a:pPr eaLnBrk="1" hangingPunct="1"/>
              <a:t>26</a:t>
            </a:fld>
            <a:endParaRPr lang="en-US" altLang="zh-TW" sz="1200">
              <a:ea typeface="新細明體" charset="0"/>
            </a:endParaRPr>
          </a:p>
        </p:txBody>
      </p:sp>
      <p:sp>
        <p:nvSpPr>
          <p:cNvPr id="82947" name="Rectangle 2"/>
          <p:cNvSpPr>
            <a:spLocks noChangeArrowheads="1" noTextEdit="1"/>
          </p:cNvSpPr>
          <p:nvPr>
            <p:ph type="sldImg"/>
          </p:nvPr>
        </p:nvSpPr>
        <p:spPr>
          <a:solidFill>
            <a:srgbClr val="FFFFFF"/>
          </a:solidFill>
          <a:ln/>
        </p:spPr>
      </p:sp>
      <p:sp>
        <p:nvSpPr>
          <p:cNvPr id="82948" name="Rectangle 3"/>
          <p:cNvSpPr>
            <a:spLocks noChangeArrowheads="1"/>
          </p:cNvSpPr>
          <p:nvPr>
            <p:ph type="body" idx="1"/>
          </p:nvPr>
        </p:nvSpPr>
        <p:spPr>
          <a:xfrm>
            <a:off x="1317625" y="3203575"/>
            <a:ext cx="7245350" cy="30337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zh-TW">
              <a:latin typeface="Times New Roman" charset="0"/>
              <a:ea typeface="新細明體" charset="0"/>
              <a:cs typeface="新細明體"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79883016-2C35-1C40-BBDC-D33E6466E1E5}" type="slidenum">
              <a:rPr lang="en-US" altLang="zh-TW" sz="1200">
                <a:ea typeface="新細明體" charset="0"/>
              </a:rPr>
              <a:pPr eaLnBrk="1" hangingPunct="1"/>
              <a:t>27</a:t>
            </a:fld>
            <a:endParaRPr lang="en-US" altLang="zh-TW" sz="1200">
              <a:ea typeface="新細明體" charset="0"/>
            </a:endParaRPr>
          </a:p>
        </p:txBody>
      </p:sp>
      <p:sp>
        <p:nvSpPr>
          <p:cNvPr id="83971" name="Rectangle 2"/>
          <p:cNvSpPr>
            <a:spLocks noChangeArrowheads="1" noTextEdit="1"/>
          </p:cNvSpPr>
          <p:nvPr>
            <p:ph type="sldImg"/>
          </p:nvPr>
        </p:nvSpPr>
        <p:spPr>
          <a:solidFill>
            <a:srgbClr val="FFFFFF"/>
          </a:solidFill>
          <a:ln/>
        </p:spPr>
      </p:sp>
      <p:sp>
        <p:nvSpPr>
          <p:cNvPr id="83972" name="Rectangle 3"/>
          <p:cNvSpPr>
            <a:spLocks noChangeArrowheads="1"/>
          </p:cNvSpPr>
          <p:nvPr>
            <p:ph type="body" idx="1"/>
          </p:nvPr>
        </p:nvSpPr>
        <p:spPr>
          <a:xfrm>
            <a:off x="1317625" y="3203575"/>
            <a:ext cx="7245350" cy="30337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zh-TW">
              <a:latin typeface="Times New Roman" charset="0"/>
              <a:ea typeface="新細明體" charset="0"/>
              <a:cs typeface="新細明體"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95700F8C-AE86-584D-99F0-4F88EE67E004}" type="slidenum">
              <a:rPr lang="en-US" altLang="zh-TW" sz="1200">
                <a:ea typeface="新細明體" charset="0"/>
              </a:rPr>
              <a:pPr eaLnBrk="1" hangingPunct="1"/>
              <a:t>28</a:t>
            </a:fld>
            <a:endParaRPr lang="en-US" altLang="zh-TW" sz="1200">
              <a:ea typeface="新細明體" charset="0"/>
            </a:endParaRPr>
          </a:p>
        </p:txBody>
      </p:sp>
      <p:sp>
        <p:nvSpPr>
          <p:cNvPr id="84995" name="Rectangle 2"/>
          <p:cNvSpPr>
            <a:spLocks noChangeArrowheads="1" noTextEdit="1"/>
          </p:cNvSpPr>
          <p:nvPr>
            <p:ph type="sldImg"/>
          </p:nvPr>
        </p:nvSpPr>
        <p:spPr>
          <a:solidFill>
            <a:srgbClr val="FFFFFF"/>
          </a:solidFill>
          <a:ln/>
        </p:spPr>
      </p:sp>
      <p:sp>
        <p:nvSpPr>
          <p:cNvPr id="84996" name="Rectangle 3"/>
          <p:cNvSpPr>
            <a:spLocks noChangeArrowheads="1"/>
          </p:cNvSpPr>
          <p:nvPr>
            <p:ph type="body" idx="1"/>
          </p:nvPr>
        </p:nvSpPr>
        <p:spPr>
          <a:xfrm>
            <a:off x="1317625" y="3203575"/>
            <a:ext cx="7245350" cy="30337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zh-TW">
              <a:latin typeface="Times New Roman" charset="0"/>
              <a:ea typeface="新細明體" charset="0"/>
              <a:cs typeface="新細明體"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A5C7025D-0C3A-E44C-9AF1-4917BB7999BF}" type="slidenum">
              <a:rPr lang="en-US" altLang="zh-TW" sz="1200">
                <a:ea typeface="新細明體" charset="0"/>
              </a:rPr>
              <a:pPr eaLnBrk="1" hangingPunct="1"/>
              <a:t>29</a:t>
            </a:fld>
            <a:endParaRPr lang="en-US" altLang="zh-TW" sz="1200">
              <a:ea typeface="新細明體" charset="0"/>
            </a:endParaRPr>
          </a:p>
        </p:txBody>
      </p:sp>
      <p:sp>
        <p:nvSpPr>
          <p:cNvPr id="86019" name="Rectangle 2"/>
          <p:cNvSpPr>
            <a:spLocks noChangeArrowheads="1" noTextEdit="1"/>
          </p:cNvSpPr>
          <p:nvPr>
            <p:ph type="sldImg"/>
          </p:nvPr>
        </p:nvSpPr>
        <p:spPr>
          <a:solidFill>
            <a:srgbClr val="FFFFFF"/>
          </a:solidFill>
          <a:ln/>
        </p:spPr>
      </p:sp>
      <p:sp>
        <p:nvSpPr>
          <p:cNvPr id="86020" name="Rectangle 3"/>
          <p:cNvSpPr>
            <a:spLocks noChangeArrowheads="1"/>
          </p:cNvSpPr>
          <p:nvPr>
            <p:ph type="body" idx="1"/>
          </p:nvPr>
        </p:nvSpPr>
        <p:spPr>
          <a:xfrm>
            <a:off x="1317625" y="3203575"/>
            <a:ext cx="7245350" cy="30337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zh-TW">
              <a:latin typeface="Times New Roman" charset="0"/>
              <a:ea typeface="新細明體" charset="0"/>
              <a:cs typeface="新細明體"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73810ACE-8C37-E54E-A0BA-37BEAA4C856C}" type="slidenum">
              <a:rPr lang="en-US" altLang="zh-TW" sz="1200">
                <a:ea typeface="新細明體" charset="0"/>
              </a:rPr>
              <a:pPr eaLnBrk="1" hangingPunct="1"/>
              <a:t>30</a:t>
            </a:fld>
            <a:endParaRPr lang="en-US" altLang="zh-TW" sz="1200">
              <a:ea typeface="新細明體" charset="0"/>
            </a:endParaRPr>
          </a:p>
        </p:txBody>
      </p:sp>
      <p:sp>
        <p:nvSpPr>
          <p:cNvPr id="87043" name="Rectangle 2"/>
          <p:cNvSpPr>
            <a:spLocks noChangeArrowheads="1" noTextEdit="1"/>
          </p:cNvSpPr>
          <p:nvPr>
            <p:ph type="sldImg"/>
          </p:nvPr>
        </p:nvSpPr>
        <p:spPr>
          <a:solidFill>
            <a:srgbClr val="FFFFFF"/>
          </a:solidFill>
          <a:ln/>
        </p:spPr>
      </p:sp>
      <p:sp>
        <p:nvSpPr>
          <p:cNvPr id="87044" name="Rectangle 3"/>
          <p:cNvSpPr>
            <a:spLocks noChangeArrowheads="1"/>
          </p:cNvSpPr>
          <p:nvPr>
            <p:ph type="body" idx="1"/>
          </p:nvPr>
        </p:nvSpPr>
        <p:spPr>
          <a:xfrm>
            <a:off x="1317625" y="3203575"/>
            <a:ext cx="7245350" cy="30337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zh-TW">
              <a:latin typeface="Times New Roman" charset="0"/>
              <a:ea typeface="新細明體" charset="0"/>
              <a:cs typeface="新細明體"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0A9B96CE-ED9D-4144-90B6-B0C913CC5555}" type="slidenum">
              <a:rPr lang="en-US" altLang="zh-TW" sz="1200">
                <a:ea typeface="新細明體" charset="0"/>
              </a:rPr>
              <a:pPr eaLnBrk="1" hangingPunct="1"/>
              <a:t>3</a:t>
            </a:fld>
            <a:endParaRPr lang="en-US" altLang="zh-TW" sz="1200">
              <a:ea typeface="新細明體" charset="0"/>
            </a:endParaRPr>
          </a:p>
        </p:txBody>
      </p:sp>
      <p:sp>
        <p:nvSpPr>
          <p:cNvPr id="60419" name="Rectangle 2"/>
          <p:cNvSpPr>
            <a:spLocks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nb-NO" altLang="zh-TW">
              <a:latin typeface="Times New Roman" charset="0"/>
              <a:ea typeface="新細明體" charset="0"/>
              <a:cs typeface="新細明體"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DB3F5F64-2AE4-4B4F-B3AE-7E81EA84B72A}" type="slidenum">
              <a:rPr lang="en-US" altLang="zh-TW" sz="1200">
                <a:ea typeface="新細明體" charset="0"/>
              </a:rPr>
              <a:pPr eaLnBrk="1" hangingPunct="1"/>
              <a:t>31</a:t>
            </a:fld>
            <a:endParaRPr lang="en-US" altLang="zh-TW" sz="1200">
              <a:ea typeface="新細明體" charset="0"/>
            </a:endParaRPr>
          </a:p>
        </p:txBody>
      </p:sp>
      <p:sp>
        <p:nvSpPr>
          <p:cNvPr id="88067" name="Rectangle 2"/>
          <p:cNvSpPr>
            <a:spLocks noChangeArrowheads="1" noTextEdit="1"/>
          </p:cNvSpPr>
          <p:nvPr>
            <p:ph type="sldImg"/>
          </p:nvPr>
        </p:nvSpPr>
        <p:spPr>
          <a:solidFill>
            <a:srgbClr val="FFFFFF"/>
          </a:solidFill>
          <a:ln/>
        </p:spPr>
      </p:sp>
      <p:sp>
        <p:nvSpPr>
          <p:cNvPr id="88068" name="Rectangle 3"/>
          <p:cNvSpPr>
            <a:spLocks noChangeArrowheads="1"/>
          </p:cNvSpPr>
          <p:nvPr>
            <p:ph type="body" idx="1"/>
          </p:nvPr>
        </p:nvSpPr>
        <p:spPr>
          <a:xfrm>
            <a:off x="1317625" y="3203575"/>
            <a:ext cx="7245350" cy="30337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zh-TW">
              <a:latin typeface="Times New Roman" charset="0"/>
              <a:ea typeface="新細明體" charset="0"/>
              <a:cs typeface="新細明體"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8BB99B05-2D63-4844-9ED3-3AA9CB68DE38}" type="slidenum">
              <a:rPr lang="en-US" altLang="zh-TW" sz="1200">
                <a:ea typeface="新細明體" charset="0"/>
              </a:rPr>
              <a:pPr eaLnBrk="1" hangingPunct="1"/>
              <a:t>32</a:t>
            </a:fld>
            <a:endParaRPr lang="en-US" altLang="zh-TW" sz="1200">
              <a:ea typeface="新細明體" charset="0"/>
            </a:endParaRPr>
          </a:p>
        </p:txBody>
      </p:sp>
      <p:sp>
        <p:nvSpPr>
          <p:cNvPr id="89091" name="Rectangle 2"/>
          <p:cNvSpPr>
            <a:spLocks noChangeArrowheads="1" noTextEdit="1"/>
          </p:cNvSpPr>
          <p:nvPr>
            <p:ph type="sldImg"/>
          </p:nvPr>
        </p:nvSpPr>
        <p:spPr>
          <a:solidFill>
            <a:srgbClr val="FFFFFF"/>
          </a:solidFill>
          <a:ln/>
        </p:spPr>
      </p:sp>
      <p:sp>
        <p:nvSpPr>
          <p:cNvPr id="89092" name="Rectangle 3"/>
          <p:cNvSpPr>
            <a:spLocks noChangeArrowheads="1"/>
          </p:cNvSpPr>
          <p:nvPr>
            <p:ph type="body" idx="1"/>
          </p:nvPr>
        </p:nvSpPr>
        <p:spPr>
          <a:xfrm>
            <a:off x="1317625" y="3203575"/>
            <a:ext cx="7245350" cy="30337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zh-TW">
              <a:latin typeface="Times New Roman" charset="0"/>
              <a:ea typeface="新細明體" charset="0"/>
              <a:cs typeface="新細明體"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5E006B95-5FC5-9944-B25E-4ACF222EDFDE}" type="slidenum">
              <a:rPr lang="en-US" altLang="zh-TW" sz="1200">
                <a:ea typeface="新細明體" charset="0"/>
              </a:rPr>
              <a:pPr eaLnBrk="1" hangingPunct="1"/>
              <a:t>33</a:t>
            </a:fld>
            <a:endParaRPr lang="en-US" altLang="zh-TW" sz="1200">
              <a:ea typeface="新細明體" charset="0"/>
            </a:endParaRPr>
          </a:p>
        </p:txBody>
      </p:sp>
      <p:sp>
        <p:nvSpPr>
          <p:cNvPr id="90115" name="Rectangle 2"/>
          <p:cNvSpPr>
            <a:spLocks noChangeArrowheads="1" noTextEdit="1"/>
          </p:cNvSpPr>
          <p:nvPr>
            <p:ph type="sldImg"/>
          </p:nvPr>
        </p:nvSpPr>
        <p:spPr>
          <a:solidFill>
            <a:srgbClr val="FFFFFF"/>
          </a:solidFill>
          <a:ln/>
        </p:spPr>
      </p:sp>
      <p:sp>
        <p:nvSpPr>
          <p:cNvPr id="90116" name="Rectangle 3"/>
          <p:cNvSpPr>
            <a:spLocks noChangeArrowheads="1"/>
          </p:cNvSpPr>
          <p:nvPr>
            <p:ph type="body" idx="1"/>
          </p:nvPr>
        </p:nvSpPr>
        <p:spPr>
          <a:xfrm>
            <a:off x="1317625" y="3203575"/>
            <a:ext cx="7245350" cy="30337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zh-TW">
              <a:latin typeface="Times New Roman" charset="0"/>
              <a:ea typeface="新細明體" charset="0"/>
              <a:cs typeface="新細明體"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2A873E3F-C2BA-4D40-ABDA-41B06AADB804}" type="slidenum">
              <a:rPr lang="en-US" altLang="zh-TW" sz="1200">
                <a:ea typeface="新細明體" charset="0"/>
              </a:rPr>
              <a:pPr eaLnBrk="1" hangingPunct="1"/>
              <a:t>34</a:t>
            </a:fld>
            <a:endParaRPr lang="en-US" altLang="zh-TW" sz="1200">
              <a:ea typeface="新細明體" charset="0"/>
            </a:endParaRPr>
          </a:p>
        </p:txBody>
      </p:sp>
      <p:sp>
        <p:nvSpPr>
          <p:cNvPr id="91139" name="Rectangle 2"/>
          <p:cNvSpPr>
            <a:spLocks noChangeArrowheads="1" noTextEdit="1"/>
          </p:cNvSpPr>
          <p:nvPr>
            <p:ph type="sldImg"/>
          </p:nvPr>
        </p:nvSpPr>
        <p:spPr>
          <a:solidFill>
            <a:srgbClr val="FFFFFF"/>
          </a:solidFill>
          <a:ln/>
        </p:spPr>
      </p:sp>
      <p:sp>
        <p:nvSpPr>
          <p:cNvPr id="91140" name="Rectangle 3"/>
          <p:cNvSpPr>
            <a:spLocks noChangeArrowheads="1"/>
          </p:cNvSpPr>
          <p:nvPr>
            <p:ph type="body" idx="1"/>
          </p:nvPr>
        </p:nvSpPr>
        <p:spPr>
          <a:xfrm>
            <a:off x="1317625" y="3203575"/>
            <a:ext cx="7245350" cy="30337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zh-TW">
              <a:latin typeface="Times New Roman" charset="0"/>
              <a:ea typeface="新細明體" charset="0"/>
              <a:cs typeface="新細明體"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1785EF46-8112-1745-BBC4-A24D866923DF}" type="slidenum">
              <a:rPr lang="en-US" altLang="zh-TW" sz="1200">
                <a:ea typeface="新細明體" charset="0"/>
              </a:rPr>
              <a:pPr eaLnBrk="1" hangingPunct="1"/>
              <a:t>35</a:t>
            </a:fld>
            <a:endParaRPr lang="en-US" altLang="zh-TW" sz="1200">
              <a:ea typeface="新細明體" charset="0"/>
            </a:endParaRPr>
          </a:p>
        </p:txBody>
      </p:sp>
      <p:sp>
        <p:nvSpPr>
          <p:cNvPr id="92163" name="Rectangle 2"/>
          <p:cNvSpPr>
            <a:spLocks noChangeArrowheads="1" noTextEdit="1"/>
          </p:cNvSpPr>
          <p:nvPr>
            <p:ph type="sldImg"/>
          </p:nvPr>
        </p:nvSpPr>
        <p:spPr>
          <a:solidFill>
            <a:srgbClr val="FFFFFF"/>
          </a:solidFill>
          <a:ln/>
        </p:spPr>
      </p:sp>
      <p:sp>
        <p:nvSpPr>
          <p:cNvPr id="92164" name="Rectangle 3"/>
          <p:cNvSpPr>
            <a:spLocks noChangeArrowheads="1"/>
          </p:cNvSpPr>
          <p:nvPr>
            <p:ph type="body" idx="1"/>
          </p:nvPr>
        </p:nvSpPr>
        <p:spPr>
          <a:xfrm>
            <a:off x="1317625" y="3203575"/>
            <a:ext cx="7245350" cy="30337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zh-TW">
              <a:latin typeface="Times New Roman" charset="0"/>
              <a:ea typeface="新細明體" charset="0"/>
              <a:cs typeface="新細明體"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33C952AA-DF3E-E84E-9F3F-07AD9F692BBA}" type="slidenum">
              <a:rPr lang="en-US" altLang="zh-TW" sz="1200">
                <a:ea typeface="新細明體" charset="0"/>
              </a:rPr>
              <a:pPr eaLnBrk="1" hangingPunct="1"/>
              <a:t>36</a:t>
            </a:fld>
            <a:endParaRPr lang="en-US" altLang="zh-TW" sz="1200">
              <a:ea typeface="新細明體" charset="0"/>
            </a:endParaRPr>
          </a:p>
        </p:txBody>
      </p:sp>
      <p:sp>
        <p:nvSpPr>
          <p:cNvPr id="93187" name="Rectangle 2"/>
          <p:cNvSpPr>
            <a:spLocks noChangeArrowheads="1" noTextEdit="1"/>
          </p:cNvSpPr>
          <p:nvPr>
            <p:ph type="sldImg"/>
          </p:nvPr>
        </p:nvSpPr>
        <p:spPr>
          <a:solidFill>
            <a:srgbClr val="FFFFFF"/>
          </a:solidFill>
          <a:ln/>
        </p:spPr>
      </p:sp>
      <p:sp>
        <p:nvSpPr>
          <p:cNvPr id="93188" name="Rectangle 3"/>
          <p:cNvSpPr>
            <a:spLocks noChangeArrowheads="1"/>
          </p:cNvSpPr>
          <p:nvPr>
            <p:ph type="body" idx="1"/>
          </p:nvPr>
        </p:nvSpPr>
        <p:spPr>
          <a:xfrm>
            <a:off x="1317625" y="3203575"/>
            <a:ext cx="7245350" cy="30337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zh-TW">
              <a:latin typeface="Times New Roman" charset="0"/>
              <a:ea typeface="新細明體" charset="0"/>
              <a:cs typeface="新細明體"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A74D6C14-DC89-9944-AB4A-5168698194CF}" type="slidenum">
              <a:rPr lang="en-US" altLang="zh-TW" sz="1200">
                <a:ea typeface="新細明體" charset="0"/>
              </a:rPr>
              <a:pPr eaLnBrk="1" hangingPunct="1"/>
              <a:t>4</a:t>
            </a:fld>
            <a:endParaRPr lang="en-US" altLang="zh-TW" sz="1200">
              <a:ea typeface="新細明體" charset="0"/>
            </a:endParaRPr>
          </a:p>
        </p:txBody>
      </p:sp>
      <p:sp>
        <p:nvSpPr>
          <p:cNvPr id="61443" name="Rectangle 2"/>
          <p:cNvSpPr>
            <a:spLocks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nb-NO" altLang="zh-TW">
              <a:latin typeface="Times New Roman" charset="0"/>
              <a:ea typeface="新細明體" charset="0"/>
              <a:cs typeface="新細明體"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7195CC26-A2B8-A444-AE69-8B9B0558B26B}" type="slidenum">
              <a:rPr lang="en-US" altLang="zh-TW" sz="1200">
                <a:ea typeface="新細明體" charset="0"/>
              </a:rPr>
              <a:pPr eaLnBrk="1" hangingPunct="1"/>
              <a:t>5</a:t>
            </a:fld>
            <a:endParaRPr lang="en-US" altLang="zh-TW" sz="1200">
              <a:ea typeface="新細明體" charset="0"/>
            </a:endParaRPr>
          </a:p>
        </p:txBody>
      </p:sp>
      <p:sp>
        <p:nvSpPr>
          <p:cNvPr id="62467" name="Rectangle 2"/>
          <p:cNvSpPr>
            <a:spLocks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nb-NO" altLang="zh-TW">
              <a:latin typeface="Times New Roman" charset="0"/>
              <a:ea typeface="新細明體" charset="0"/>
              <a:cs typeface="新細明體"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118C898E-AC08-1E48-ABF8-623B6939638C}" type="slidenum">
              <a:rPr lang="en-US" altLang="zh-TW" sz="1200">
                <a:ea typeface="新細明體" charset="0"/>
              </a:rPr>
              <a:pPr eaLnBrk="1" hangingPunct="1"/>
              <a:t>6</a:t>
            </a:fld>
            <a:endParaRPr lang="en-US" altLang="zh-TW" sz="1200">
              <a:ea typeface="新細明體" charset="0"/>
            </a:endParaRPr>
          </a:p>
        </p:txBody>
      </p:sp>
      <p:sp>
        <p:nvSpPr>
          <p:cNvPr id="63491" name="Rectangle 2"/>
          <p:cNvSpPr>
            <a:spLocks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nb-NO" altLang="zh-TW">
              <a:latin typeface="Times New Roman" charset="0"/>
              <a:ea typeface="新細明體" charset="0"/>
              <a:cs typeface="新細明體"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76ECBF66-4C12-D040-ABD3-D8AC4B6C9EEF}" type="slidenum">
              <a:rPr lang="en-US" altLang="zh-TW" sz="1200">
                <a:ea typeface="新細明體" charset="0"/>
              </a:rPr>
              <a:pPr eaLnBrk="1" hangingPunct="1"/>
              <a:t>7</a:t>
            </a:fld>
            <a:endParaRPr lang="en-US" altLang="zh-TW" sz="1200">
              <a:ea typeface="新細明體" charset="0"/>
            </a:endParaRPr>
          </a:p>
        </p:txBody>
      </p:sp>
      <p:sp>
        <p:nvSpPr>
          <p:cNvPr id="64515" name="Rectangle 2"/>
          <p:cNvSpPr>
            <a:spLocks noChangeArrowheads="1" noTextEdit="1"/>
          </p:cNvSpPr>
          <p:nvPr>
            <p:ph type="sldImg"/>
          </p:nvPr>
        </p:nvSpPr>
        <p:spPr>
          <a:solidFill>
            <a:srgbClr val="FFFFFF"/>
          </a:solidFill>
          <a:ln/>
        </p:spPr>
      </p:sp>
      <p:sp>
        <p:nvSpPr>
          <p:cNvPr id="64516" name="Rectangle 3"/>
          <p:cNvSpPr>
            <a:spLocks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nb-NO" altLang="zh-TW">
              <a:latin typeface="Times New Roman" charset="0"/>
              <a:ea typeface="新細明體" charset="0"/>
              <a:cs typeface="新細明體"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E25F81DE-89C0-F943-BDF6-2732C16EEA3A}" type="slidenum">
              <a:rPr lang="en-US" altLang="zh-TW" sz="1200">
                <a:ea typeface="新細明體" charset="0"/>
              </a:rPr>
              <a:pPr eaLnBrk="1" hangingPunct="1"/>
              <a:t>9</a:t>
            </a:fld>
            <a:endParaRPr lang="en-US" altLang="zh-TW" sz="1200">
              <a:ea typeface="新細明體" charset="0"/>
            </a:endParaRPr>
          </a:p>
        </p:txBody>
      </p:sp>
      <p:sp>
        <p:nvSpPr>
          <p:cNvPr id="65539" name="Rectangle 2"/>
          <p:cNvSpPr>
            <a:spLocks noChangeArrowheads="1" noTextEdit="1"/>
          </p:cNvSpPr>
          <p:nvPr>
            <p:ph type="sldImg"/>
          </p:nvPr>
        </p:nvSpPr>
        <p:spPr>
          <a:solidFill>
            <a:srgbClr val="FFFFFF"/>
          </a:solidFill>
          <a:ln/>
        </p:spPr>
      </p:sp>
      <p:sp>
        <p:nvSpPr>
          <p:cNvPr id="65540" name="Rectangle 3"/>
          <p:cNvSpPr>
            <a:spLocks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nb-NO" altLang="zh-TW">
              <a:latin typeface="Times New Roman" charset="0"/>
              <a:ea typeface="新細明體" charset="0"/>
              <a:cs typeface="新細明體"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076B089B-E828-D448-8E69-F006465A301C}" type="slidenum">
              <a:rPr lang="en-US" altLang="zh-TW" sz="1200">
                <a:ea typeface="新細明體" charset="0"/>
              </a:rPr>
              <a:pPr eaLnBrk="1" hangingPunct="1"/>
              <a:t>10</a:t>
            </a:fld>
            <a:endParaRPr lang="en-US" altLang="zh-TW" sz="1200">
              <a:ea typeface="新細明體" charset="0"/>
            </a:endParaRPr>
          </a:p>
        </p:txBody>
      </p:sp>
      <p:sp>
        <p:nvSpPr>
          <p:cNvPr id="66563" name="Rectangle 2"/>
          <p:cNvSpPr>
            <a:spLocks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nb-NO" altLang="zh-TW">
              <a:latin typeface="Times New Roman" charset="0"/>
              <a:ea typeface="新細明體" charset="0"/>
              <a:cs typeface="新細明體"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
        <p:nvSpPr>
          <p:cNvPr id="4" name="Rectangle 4"/>
          <p:cNvSpPr>
            <a:spLocks noGrp="1" noChangeArrowheads="1"/>
          </p:cNvSpPr>
          <p:nvPr>
            <p:ph type="dt" sz="half" idx="10"/>
          </p:nvPr>
        </p:nvSpPr>
        <p:spPr>
          <a:ln/>
        </p:spPr>
        <p:txBody>
          <a:bodyPr/>
          <a:lstStyle>
            <a:lvl1pPr>
              <a:defRPr/>
            </a:lvl1pPr>
          </a:lstStyle>
          <a:p>
            <a:endParaRPr lang="en-US" altLang="zh-TW"/>
          </a:p>
        </p:txBody>
      </p:sp>
      <p:sp>
        <p:nvSpPr>
          <p:cNvPr id="5" name="Rectangle 5"/>
          <p:cNvSpPr>
            <a:spLocks noGrp="1" noChangeArrowheads="1"/>
          </p:cNvSpPr>
          <p:nvPr>
            <p:ph type="ftr" sz="quarter" idx="11"/>
          </p:nvPr>
        </p:nvSpPr>
        <p:spPr>
          <a:ln/>
        </p:spPr>
        <p:txBody>
          <a:bodyPr/>
          <a:lstStyle>
            <a:lvl1pPr>
              <a:defRPr/>
            </a:lvl1pPr>
          </a:lstStyle>
          <a:p>
            <a:endParaRPr lang="en-US" altLang="zh-TW"/>
          </a:p>
        </p:txBody>
      </p:sp>
      <p:sp>
        <p:nvSpPr>
          <p:cNvPr id="6" name="Rectangle 6"/>
          <p:cNvSpPr>
            <a:spLocks noGrp="1" noChangeArrowheads="1"/>
          </p:cNvSpPr>
          <p:nvPr>
            <p:ph type="sldNum" sz="quarter" idx="12"/>
          </p:nvPr>
        </p:nvSpPr>
        <p:spPr>
          <a:ln/>
        </p:spPr>
        <p:txBody>
          <a:bodyPr/>
          <a:lstStyle>
            <a:lvl1pPr>
              <a:defRPr/>
            </a:lvl1pPr>
          </a:lstStyle>
          <a:p>
            <a:fld id="{65C841F2-8B5D-6E41-8C91-DFD854968641}" type="slidenum">
              <a:rPr lang="en-US" altLang="zh-TW"/>
              <a:pPr/>
              <a:t>‹#›</a:t>
            </a:fld>
            <a:endParaRPr lang="en-US" altLang="zh-TW"/>
          </a:p>
        </p:txBody>
      </p:sp>
    </p:spTree>
    <p:extLst>
      <p:ext uri="{BB962C8B-B14F-4D97-AF65-F5344CB8AC3E}">
        <p14:creationId xmlns:p14="http://schemas.microsoft.com/office/powerpoint/2010/main" val="2179625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endParaRPr lang="en-US" altLang="zh-TW"/>
          </a:p>
        </p:txBody>
      </p:sp>
      <p:sp>
        <p:nvSpPr>
          <p:cNvPr id="5" name="Rectangle 5"/>
          <p:cNvSpPr>
            <a:spLocks noGrp="1" noChangeArrowheads="1"/>
          </p:cNvSpPr>
          <p:nvPr>
            <p:ph type="ftr" sz="quarter" idx="11"/>
          </p:nvPr>
        </p:nvSpPr>
        <p:spPr>
          <a:ln/>
        </p:spPr>
        <p:txBody>
          <a:bodyPr/>
          <a:lstStyle>
            <a:lvl1pPr>
              <a:defRPr/>
            </a:lvl1pPr>
          </a:lstStyle>
          <a:p>
            <a:endParaRPr lang="en-US" altLang="zh-TW"/>
          </a:p>
        </p:txBody>
      </p:sp>
      <p:sp>
        <p:nvSpPr>
          <p:cNvPr id="6" name="Rectangle 6"/>
          <p:cNvSpPr>
            <a:spLocks noGrp="1" noChangeArrowheads="1"/>
          </p:cNvSpPr>
          <p:nvPr>
            <p:ph type="sldNum" sz="quarter" idx="12"/>
          </p:nvPr>
        </p:nvSpPr>
        <p:spPr>
          <a:ln/>
        </p:spPr>
        <p:txBody>
          <a:bodyPr/>
          <a:lstStyle>
            <a:lvl1pPr>
              <a:defRPr/>
            </a:lvl1pPr>
          </a:lstStyle>
          <a:p>
            <a:fld id="{DA08AE29-1361-1940-ADFB-F069C2957645}" type="slidenum">
              <a:rPr lang="en-US" altLang="zh-TW"/>
              <a:pPr/>
              <a:t>‹#›</a:t>
            </a:fld>
            <a:endParaRPr lang="en-US" altLang="zh-TW"/>
          </a:p>
        </p:txBody>
      </p:sp>
    </p:spTree>
    <p:extLst>
      <p:ext uri="{BB962C8B-B14F-4D97-AF65-F5344CB8AC3E}">
        <p14:creationId xmlns:p14="http://schemas.microsoft.com/office/powerpoint/2010/main" val="1970987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609600"/>
            <a:ext cx="1943100" cy="54864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85800" y="609600"/>
            <a:ext cx="5676900" cy="54864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endParaRPr lang="en-US" altLang="zh-TW"/>
          </a:p>
        </p:txBody>
      </p:sp>
      <p:sp>
        <p:nvSpPr>
          <p:cNvPr id="5" name="Rectangle 5"/>
          <p:cNvSpPr>
            <a:spLocks noGrp="1" noChangeArrowheads="1"/>
          </p:cNvSpPr>
          <p:nvPr>
            <p:ph type="ftr" sz="quarter" idx="11"/>
          </p:nvPr>
        </p:nvSpPr>
        <p:spPr>
          <a:ln/>
        </p:spPr>
        <p:txBody>
          <a:bodyPr/>
          <a:lstStyle>
            <a:lvl1pPr>
              <a:defRPr/>
            </a:lvl1pPr>
          </a:lstStyle>
          <a:p>
            <a:endParaRPr lang="en-US" altLang="zh-TW"/>
          </a:p>
        </p:txBody>
      </p:sp>
      <p:sp>
        <p:nvSpPr>
          <p:cNvPr id="6" name="Rectangle 6"/>
          <p:cNvSpPr>
            <a:spLocks noGrp="1" noChangeArrowheads="1"/>
          </p:cNvSpPr>
          <p:nvPr>
            <p:ph type="sldNum" sz="quarter" idx="12"/>
          </p:nvPr>
        </p:nvSpPr>
        <p:spPr>
          <a:ln/>
        </p:spPr>
        <p:txBody>
          <a:bodyPr/>
          <a:lstStyle>
            <a:lvl1pPr>
              <a:defRPr/>
            </a:lvl1pPr>
          </a:lstStyle>
          <a:p>
            <a:fld id="{880D12CC-FE5B-4A46-BBB6-2876D464D91F}" type="slidenum">
              <a:rPr lang="en-US" altLang="zh-TW"/>
              <a:pPr/>
              <a:t>‹#›</a:t>
            </a:fld>
            <a:endParaRPr lang="en-US" altLang="zh-TW"/>
          </a:p>
        </p:txBody>
      </p:sp>
    </p:spTree>
    <p:extLst>
      <p:ext uri="{BB962C8B-B14F-4D97-AF65-F5344CB8AC3E}">
        <p14:creationId xmlns:p14="http://schemas.microsoft.com/office/powerpoint/2010/main" val="1145126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endParaRPr lang="en-US" altLang="zh-TW"/>
          </a:p>
        </p:txBody>
      </p:sp>
      <p:sp>
        <p:nvSpPr>
          <p:cNvPr id="5" name="Rectangle 5"/>
          <p:cNvSpPr>
            <a:spLocks noGrp="1" noChangeArrowheads="1"/>
          </p:cNvSpPr>
          <p:nvPr>
            <p:ph type="ftr" sz="quarter" idx="11"/>
          </p:nvPr>
        </p:nvSpPr>
        <p:spPr>
          <a:ln/>
        </p:spPr>
        <p:txBody>
          <a:bodyPr/>
          <a:lstStyle>
            <a:lvl1pPr>
              <a:defRPr/>
            </a:lvl1pPr>
          </a:lstStyle>
          <a:p>
            <a:endParaRPr lang="en-US" altLang="zh-TW"/>
          </a:p>
        </p:txBody>
      </p:sp>
      <p:sp>
        <p:nvSpPr>
          <p:cNvPr id="6" name="Rectangle 6"/>
          <p:cNvSpPr>
            <a:spLocks noGrp="1" noChangeArrowheads="1"/>
          </p:cNvSpPr>
          <p:nvPr>
            <p:ph type="sldNum" sz="quarter" idx="12"/>
          </p:nvPr>
        </p:nvSpPr>
        <p:spPr>
          <a:ln/>
        </p:spPr>
        <p:txBody>
          <a:bodyPr/>
          <a:lstStyle>
            <a:lvl1pPr>
              <a:defRPr/>
            </a:lvl1pPr>
          </a:lstStyle>
          <a:p>
            <a:fld id="{B26FA282-D5F2-A54A-84E8-5EE74E994848}" type="slidenum">
              <a:rPr lang="en-US" altLang="zh-TW"/>
              <a:pPr/>
              <a:t>‹#›</a:t>
            </a:fld>
            <a:endParaRPr lang="en-US" altLang="zh-TW"/>
          </a:p>
        </p:txBody>
      </p:sp>
    </p:spTree>
    <p:extLst>
      <p:ext uri="{BB962C8B-B14F-4D97-AF65-F5344CB8AC3E}">
        <p14:creationId xmlns:p14="http://schemas.microsoft.com/office/powerpoint/2010/main" val="3967783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4"/>
          <p:cNvSpPr>
            <a:spLocks noGrp="1" noChangeArrowheads="1"/>
          </p:cNvSpPr>
          <p:nvPr>
            <p:ph type="dt" sz="half" idx="10"/>
          </p:nvPr>
        </p:nvSpPr>
        <p:spPr>
          <a:ln/>
        </p:spPr>
        <p:txBody>
          <a:bodyPr/>
          <a:lstStyle>
            <a:lvl1pPr>
              <a:defRPr/>
            </a:lvl1pPr>
          </a:lstStyle>
          <a:p>
            <a:endParaRPr lang="en-US" altLang="zh-TW"/>
          </a:p>
        </p:txBody>
      </p:sp>
      <p:sp>
        <p:nvSpPr>
          <p:cNvPr id="5" name="Rectangle 5"/>
          <p:cNvSpPr>
            <a:spLocks noGrp="1" noChangeArrowheads="1"/>
          </p:cNvSpPr>
          <p:nvPr>
            <p:ph type="ftr" sz="quarter" idx="11"/>
          </p:nvPr>
        </p:nvSpPr>
        <p:spPr>
          <a:ln/>
        </p:spPr>
        <p:txBody>
          <a:bodyPr/>
          <a:lstStyle>
            <a:lvl1pPr>
              <a:defRPr/>
            </a:lvl1pPr>
          </a:lstStyle>
          <a:p>
            <a:endParaRPr lang="en-US" altLang="zh-TW"/>
          </a:p>
        </p:txBody>
      </p:sp>
      <p:sp>
        <p:nvSpPr>
          <p:cNvPr id="6" name="Rectangle 6"/>
          <p:cNvSpPr>
            <a:spLocks noGrp="1" noChangeArrowheads="1"/>
          </p:cNvSpPr>
          <p:nvPr>
            <p:ph type="sldNum" sz="quarter" idx="12"/>
          </p:nvPr>
        </p:nvSpPr>
        <p:spPr>
          <a:ln/>
        </p:spPr>
        <p:txBody>
          <a:bodyPr/>
          <a:lstStyle>
            <a:lvl1pPr>
              <a:defRPr/>
            </a:lvl1pPr>
          </a:lstStyle>
          <a:p>
            <a:fld id="{3E9A63C8-5051-8147-9494-0BC059BAF8ED}" type="slidenum">
              <a:rPr lang="en-US" altLang="zh-TW"/>
              <a:pPr/>
              <a:t>‹#›</a:t>
            </a:fld>
            <a:endParaRPr lang="en-US" altLang="zh-TW"/>
          </a:p>
        </p:txBody>
      </p:sp>
    </p:spTree>
    <p:extLst>
      <p:ext uri="{BB962C8B-B14F-4D97-AF65-F5344CB8AC3E}">
        <p14:creationId xmlns:p14="http://schemas.microsoft.com/office/powerpoint/2010/main" val="3021434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endParaRPr lang="en-US" altLang="zh-TW"/>
          </a:p>
        </p:txBody>
      </p:sp>
      <p:sp>
        <p:nvSpPr>
          <p:cNvPr id="6" name="Rectangle 5"/>
          <p:cNvSpPr>
            <a:spLocks noGrp="1" noChangeArrowheads="1"/>
          </p:cNvSpPr>
          <p:nvPr>
            <p:ph type="ftr" sz="quarter" idx="11"/>
          </p:nvPr>
        </p:nvSpPr>
        <p:spPr>
          <a:ln/>
        </p:spPr>
        <p:txBody>
          <a:bodyPr/>
          <a:lstStyle>
            <a:lvl1pPr>
              <a:defRPr/>
            </a:lvl1pPr>
          </a:lstStyle>
          <a:p>
            <a:endParaRPr lang="en-US" altLang="zh-TW"/>
          </a:p>
        </p:txBody>
      </p:sp>
      <p:sp>
        <p:nvSpPr>
          <p:cNvPr id="7" name="Rectangle 6"/>
          <p:cNvSpPr>
            <a:spLocks noGrp="1" noChangeArrowheads="1"/>
          </p:cNvSpPr>
          <p:nvPr>
            <p:ph type="sldNum" sz="quarter" idx="12"/>
          </p:nvPr>
        </p:nvSpPr>
        <p:spPr>
          <a:ln/>
        </p:spPr>
        <p:txBody>
          <a:bodyPr/>
          <a:lstStyle>
            <a:lvl1pPr>
              <a:defRPr/>
            </a:lvl1pPr>
          </a:lstStyle>
          <a:p>
            <a:fld id="{429B03B3-6C7A-444F-9A84-2FFE3C6CEA30}" type="slidenum">
              <a:rPr lang="en-US" altLang="zh-TW"/>
              <a:pPr/>
              <a:t>‹#›</a:t>
            </a:fld>
            <a:endParaRPr lang="en-US" altLang="zh-TW"/>
          </a:p>
        </p:txBody>
      </p:sp>
    </p:spTree>
    <p:extLst>
      <p:ext uri="{BB962C8B-B14F-4D97-AF65-F5344CB8AC3E}">
        <p14:creationId xmlns:p14="http://schemas.microsoft.com/office/powerpoint/2010/main" val="2207466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dt" sz="half" idx="10"/>
          </p:nvPr>
        </p:nvSpPr>
        <p:spPr>
          <a:ln/>
        </p:spPr>
        <p:txBody>
          <a:bodyPr/>
          <a:lstStyle>
            <a:lvl1pPr>
              <a:defRPr/>
            </a:lvl1pPr>
          </a:lstStyle>
          <a:p>
            <a:endParaRPr lang="en-US" altLang="zh-TW"/>
          </a:p>
        </p:txBody>
      </p:sp>
      <p:sp>
        <p:nvSpPr>
          <p:cNvPr id="8" name="Rectangle 5"/>
          <p:cNvSpPr>
            <a:spLocks noGrp="1" noChangeArrowheads="1"/>
          </p:cNvSpPr>
          <p:nvPr>
            <p:ph type="ftr" sz="quarter" idx="11"/>
          </p:nvPr>
        </p:nvSpPr>
        <p:spPr>
          <a:ln/>
        </p:spPr>
        <p:txBody>
          <a:bodyPr/>
          <a:lstStyle>
            <a:lvl1pPr>
              <a:defRPr/>
            </a:lvl1pPr>
          </a:lstStyle>
          <a:p>
            <a:endParaRPr lang="en-US" altLang="zh-TW"/>
          </a:p>
        </p:txBody>
      </p:sp>
      <p:sp>
        <p:nvSpPr>
          <p:cNvPr id="9" name="Rectangle 6"/>
          <p:cNvSpPr>
            <a:spLocks noGrp="1" noChangeArrowheads="1"/>
          </p:cNvSpPr>
          <p:nvPr>
            <p:ph type="sldNum" sz="quarter" idx="12"/>
          </p:nvPr>
        </p:nvSpPr>
        <p:spPr>
          <a:ln/>
        </p:spPr>
        <p:txBody>
          <a:bodyPr/>
          <a:lstStyle>
            <a:lvl1pPr>
              <a:defRPr/>
            </a:lvl1pPr>
          </a:lstStyle>
          <a:p>
            <a:fld id="{C2799B01-F9C4-494A-8C54-D43E33AD6460}" type="slidenum">
              <a:rPr lang="en-US" altLang="zh-TW"/>
              <a:pPr/>
              <a:t>‹#›</a:t>
            </a:fld>
            <a:endParaRPr lang="en-US" altLang="zh-TW"/>
          </a:p>
        </p:txBody>
      </p:sp>
    </p:spTree>
    <p:extLst>
      <p:ext uri="{BB962C8B-B14F-4D97-AF65-F5344CB8AC3E}">
        <p14:creationId xmlns:p14="http://schemas.microsoft.com/office/powerpoint/2010/main" val="3934147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4"/>
          <p:cNvSpPr>
            <a:spLocks noGrp="1" noChangeArrowheads="1"/>
          </p:cNvSpPr>
          <p:nvPr>
            <p:ph type="dt" sz="half" idx="10"/>
          </p:nvPr>
        </p:nvSpPr>
        <p:spPr>
          <a:ln/>
        </p:spPr>
        <p:txBody>
          <a:bodyPr/>
          <a:lstStyle>
            <a:lvl1pPr>
              <a:defRPr/>
            </a:lvl1pPr>
          </a:lstStyle>
          <a:p>
            <a:endParaRPr lang="en-US" altLang="zh-TW"/>
          </a:p>
        </p:txBody>
      </p:sp>
      <p:sp>
        <p:nvSpPr>
          <p:cNvPr id="4" name="Rectangle 5"/>
          <p:cNvSpPr>
            <a:spLocks noGrp="1" noChangeArrowheads="1"/>
          </p:cNvSpPr>
          <p:nvPr>
            <p:ph type="ftr" sz="quarter" idx="11"/>
          </p:nvPr>
        </p:nvSpPr>
        <p:spPr>
          <a:ln/>
        </p:spPr>
        <p:txBody>
          <a:bodyPr/>
          <a:lstStyle>
            <a:lvl1pPr>
              <a:defRPr/>
            </a:lvl1pPr>
          </a:lstStyle>
          <a:p>
            <a:endParaRPr lang="en-US" altLang="zh-TW"/>
          </a:p>
        </p:txBody>
      </p:sp>
      <p:sp>
        <p:nvSpPr>
          <p:cNvPr id="5" name="Rectangle 6"/>
          <p:cNvSpPr>
            <a:spLocks noGrp="1" noChangeArrowheads="1"/>
          </p:cNvSpPr>
          <p:nvPr>
            <p:ph type="sldNum" sz="quarter" idx="12"/>
          </p:nvPr>
        </p:nvSpPr>
        <p:spPr>
          <a:ln/>
        </p:spPr>
        <p:txBody>
          <a:bodyPr/>
          <a:lstStyle>
            <a:lvl1pPr>
              <a:defRPr/>
            </a:lvl1pPr>
          </a:lstStyle>
          <a:p>
            <a:fld id="{371BD3D1-7A6D-EF4B-90D7-A728E77D03BF}" type="slidenum">
              <a:rPr lang="en-US" altLang="zh-TW"/>
              <a:pPr/>
              <a:t>‹#›</a:t>
            </a:fld>
            <a:endParaRPr lang="en-US" altLang="zh-TW"/>
          </a:p>
        </p:txBody>
      </p:sp>
    </p:spTree>
    <p:extLst>
      <p:ext uri="{BB962C8B-B14F-4D97-AF65-F5344CB8AC3E}">
        <p14:creationId xmlns:p14="http://schemas.microsoft.com/office/powerpoint/2010/main" val="2809420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ltLang="zh-TW"/>
          </a:p>
        </p:txBody>
      </p:sp>
      <p:sp>
        <p:nvSpPr>
          <p:cNvPr id="3" name="Rectangle 5"/>
          <p:cNvSpPr>
            <a:spLocks noGrp="1" noChangeArrowheads="1"/>
          </p:cNvSpPr>
          <p:nvPr>
            <p:ph type="ftr" sz="quarter" idx="11"/>
          </p:nvPr>
        </p:nvSpPr>
        <p:spPr>
          <a:ln/>
        </p:spPr>
        <p:txBody>
          <a:bodyPr/>
          <a:lstStyle>
            <a:lvl1pPr>
              <a:defRPr/>
            </a:lvl1pPr>
          </a:lstStyle>
          <a:p>
            <a:endParaRPr lang="en-US" altLang="zh-TW"/>
          </a:p>
        </p:txBody>
      </p:sp>
      <p:sp>
        <p:nvSpPr>
          <p:cNvPr id="4" name="Rectangle 6"/>
          <p:cNvSpPr>
            <a:spLocks noGrp="1" noChangeArrowheads="1"/>
          </p:cNvSpPr>
          <p:nvPr>
            <p:ph type="sldNum" sz="quarter" idx="12"/>
          </p:nvPr>
        </p:nvSpPr>
        <p:spPr>
          <a:ln/>
        </p:spPr>
        <p:txBody>
          <a:bodyPr/>
          <a:lstStyle>
            <a:lvl1pPr>
              <a:defRPr/>
            </a:lvl1pPr>
          </a:lstStyle>
          <a:p>
            <a:fld id="{47EA948E-1CCF-654B-B8A2-C0EC3D59624D}" type="slidenum">
              <a:rPr lang="en-US" altLang="zh-TW"/>
              <a:pPr/>
              <a:t>‹#›</a:t>
            </a:fld>
            <a:endParaRPr lang="en-US" altLang="zh-TW"/>
          </a:p>
        </p:txBody>
      </p:sp>
    </p:spTree>
    <p:extLst>
      <p:ext uri="{BB962C8B-B14F-4D97-AF65-F5344CB8AC3E}">
        <p14:creationId xmlns:p14="http://schemas.microsoft.com/office/powerpoint/2010/main" val="2124975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endParaRPr lang="en-US" altLang="zh-TW"/>
          </a:p>
        </p:txBody>
      </p:sp>
      <p:sp>
        <p:nvSpPr>
          <p:cNvPr id="6" name="Rectangle 5"/>
          <p:cNvSpPr>
            <a:spLocks noGrp="1" noChangeArrowheads="1"/>
          </p:cNvSpPr>
          <p:nvPr>
            <p:ph type="ftr" sz="quarter" idx="11"/>
          </p:nvPr>
        </p:nvSpPr>
        <p:spPr>
          <a:ln/>
        </p:spPr>
        <p:txBody>
          <a:bodyPr/>
          <a:lstStyle>
            <a:lvl1pPr>
              <a:defRPr/>
            </a:lvl1pPr>
          </a:lstStyle>
          <a:p>
            <a:endParaRPr lang="en-US" altLang="zh-TW"/>
          </a:p>
        </p:txBody>
      </p:sp>
      <p:sp>
        <p:nvSpPr>
          <p:cNvPr id="7" name="Rectangle 6"/>
          <p:cNvSpPr>
            <a:spLocks noGrp="1" noChangeArrowheads="1"/>
          </p:cNvSpPr>
          <p:nvPr>
            <p:ph type="sldNum" sz="quarter" idx="12"/>
          </p:nvPr>
        </p:nvSpPr>
        <p:spPr>
          <a:ln/>
        </p:spPr>
        <p:txBody>
          <a:bodyPr/>
          <a:lstStyle>
            <a:lvl1pPr>
              <a:defRPr/>
            </a:lvl1pPr>
          </a:lstStyle>
          <a:p>
            <a:fld id="{75E3B13C-98BA-F84F-8823-DB39929D6ECC}" type="slidenum">
              <a:rPr lang="en-US" altLang="zh-TW"/>
              <a:pPr/>
              <a:t>‹#›</a:t>
            </a:fld>
            <a:endParaRPr lang="en-US" altLang="zh-TW"/>
          </a:p>
        </p:txBody>
      </p:sp>
    </p:spTree>
    <p:extLst>
      <p:ext uri="{BB962C8B-B14F-4D97-AF65-F5344CB8AC3E}">
        <p14:creationId xmlns:p14="http://schemas.microsoft.com/office/powerpoint/2010/main" val="3241158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endParaRPr lang="en-US" altLang="zh-TW"/>
          </a:p>
        </p:txBody>
      </p:sp>
      <p:sp>
        <p:nvSpPr>
          <p:cNvPr id="6" name="Rectangle 5"/>
          <p:cNvSpPr>
            <a:spLocks noGrp="1" noChangeArrowheads="1"/>
          </p:cNvSpPr>
          <p:nvPr>
            <p:ph type="ftr" sz="quarter" idx="11"/>
          </p:nvPr>
        </p:nvSpPr>
        <p:spPr>
          <a:ln/>
        </p:spPr>
        <p:txBody>
          <a:bodyPr/>
          <a:lstStyle>
            <a:lvl1pPr>
              <a:defRPr/>
            </a:lvl1pPr>
          </a:lstStyle>
          <a:p>
            <a:endParaRPr lang="en-US" altLang="zh-TW"/>
          </a:p>
        </p:txBody>
      </p:sp>
      <p:sp>
        <p:nvSpPr>
          <p:cNvPr id="7" name="Rectangle 6"/>
          <p:cNvSpPr>
            <a:spLocks noGrp="1" noChangeArrowheads="1"/>
          </p:cNvSpPr>
          <p:nvPr>
            <p:ph type="sldNum" sz="quarter" idx="12"/>
          </p:nvPr>
        </p:nvSpPr>
        <p:spPr>
          <a:ln/>
        </p:spPr>
        <p:txBody>
          <a:bodyPr/>
          <a:lstStyle>
            <a:lvl1pPr>
              <a:defRPr/>
            </a:lvl1pPr>
          </a:lstStyle>
          <a:p>
            <a:fld id="{6D36F4DF-23D7-EA41-9E69-19F0C2B188A0}" type="slidenum">
              <a:rPr lang="en-US" altLang="zh-TW"/>
              <a:pPr/>
              <a:t>‹#›</a:t>
            </a:fld>
            <a:endParaRPr lang="en-US" altLang="zh-TW"/>
          </a:p>
        </p:txBody>
      </p:sp>
    </p:spTree>
    <p:extLst>
      <p:ext uri="{BB962C8B-B14F-4D97-AF65-F5344CB8AC3E}">
        <p14:creationId xmlns:p14="http://schemas.microsoft.com/office/powerpoint/2010/main" val="21662995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zh-TW"/>
              <a:t>Click to edit Master title style</a:t>
            </a:r>
          </a:p>
        </p:txBody>
      </p:sp>
      <p:sp>
        <p:nvSpPr>
          <p:cNvPr id="5123"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新細明體" charset="0"/>
                <a:cs typeface="新細明體" charset="0"/>
              </a:defRPr>
            </a:lvl1pPr>
          </a:lstStyle>
          <a:p>
            <a:endParaRPr lang="en-US" altLang="zh-TW"/>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新細明體" charset="0"/>
                <a:cs typeface="新細明體" charset="0"/>
              </a:defRPr>
            </a:lvl1pPr>
          </a:lstStyle>
          <a:p>
            <a:endParaRPr lang="en-US" altLang="zh-TW"/>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新細明體" charset="0"/>
                <a:cs typeface="新細明體" charset="0"/>
              </a:defRPr>
            </a:lvl1pPr>
          </a:lstStyle>
          <a:p>
            <a:fld id="{7322D0BF-FADE-3F42-B849-249244B5B1CA}" type="slidenum">
              <a:rPr lang="en-US" altLang="zh-TW"/>
              <a:pPr/>
              <a:t>‹#›</a:t>
            </a:fld>
            <a:endParaRPr lang="en-US" altLang="zh-TW"/>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Times New Roman" pitchFamily="18" charset="0"/>
          <a:ea typeface="ＭＳ Ｐゴシック" charset="0"/>
        </a:defRPr>
      </a:lvl2pPr>
      <a:lvl3pPr algn="ctr" rtl="0" eaLnBrk="0" fontAlgn="base" hangingPunct="0">
        <a:spcBef>
          <a:spcPct val="0"/>
        </a:spcBef>
        <a:spcAft>
          <a:spcPct val="0"/>
        </a:spcAft>
        <a:defRPr sz="4400">
          <a:solidFill>
            <a:schemeClr val="tx2"/>
          </a:solidFill>
          <a:latin typeface="Times New Roman" pitchFamily="18" charset="0"/>
          <a:ea typeface="ＭＳ Ｐゴシック" charset="0"/>
        </a:defRPr>
      </a:lvl3pPr>
      <a:lvl4pPr algn="ctr" rtl="0" eaLnBrk="0" fontAlgn="base" hangingPunct="0">
        <a:spcBef>
          <a:spcPct val="0"/>
        </a:spcBef>
        <a:spcAft>
          <a:spcPct val="0"/>
        </a:spcAft>
        <a:defRPr sz="4400">
          <a:solidFill>
            <a:schemeClr val="tx2"/>
          </a:solidFill>
          <a:latin typeface="Times New Roman" pitchFamily="18" charset="0"/>
          <a:ea typeface="ＭＳ Ｐゴシック" charset="0"/>
        </a:defRPr>
      </a:lvl4pPr>
      <a:lvl5pPr algn="ctr" rtl="0" eaLnBrk="0" fontAlgn="base" hangingPunct="0">
        <a:spcBef>
          <a:spcPct val="0"/>
        </a:spcBef>
        <a:spcAft>
          <a:spcPct val="0"/>
        </a:spcAft>
        <a:defRPr sz="4400">
          <a:solidFill>
            <a:schemeClr val="tx2"/>
          </a:solidFill>
          <a:latin typeface="Times New Roman" pitchFamily="18" charset="0"/>
          <a:ea typeface="ＭＳ Ｐゴシック"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jpe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1.bin"/><Relationship Id="rId5" Type="http://schemas.openxmlformats.org/officeDocument/2006/relationships/image" Target="../media/image12.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oleObject" Target="../embeddings/oleObject2.bin"/><Relationship Id="rId5" Type="http://schemas.openxmlformats.org/officeDocument/2006/relationships/image" Target="../media/image22.e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3.bin"/><Relationship Id="rId5" Type="http://schemas.openxmlformats.org/officeDocument/2006/relationships/image" Target="../media/image23.emf"/><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oleObject" Target="../embeddings/oleObject4.bin"/><Relationship Id="rId5" Type="http://schemas.openxmlformats.org/officeDocument/2006/relationships/image" Target="../media/image24.emf"/><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hyperlink" Target="http://www.ssec.wisc.edu/sose/pirs/pirs_m2_footprint.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6.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7.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28.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ladsweb.nascom.nasa.gov/data/"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hyperlink" Target="http://www.ssec.wisc.edu/sose/pirs/pirs_m1_leo.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vs.gsfc.nasa.gov/" TargetMode="External"/><Relationship Id="rId4" Type="http://schemas.openxmlformats.org/officeDocument/2006/relationships/hyperlink" Target="http://echo.nasa.gov/" TargetMode="External"/><Relationship Id="rId1" Type="http://schemas.openxmlformats.org/officeDocument/2006/relationships/slideLayout" Target="../slideLayouts/slideLayout7.xml"/><Relationship Id="rId2" Type="http://schemas.openxmlformats.org/officeDocument/2006/relationships/hyperlink" Target="http://earthobservatory.nasa.gov/"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wmf"/><Relationship Id="rId3" Type="http://schemas.openxmlformats.org/officeDocument/2006/relationships/image" Target="../media/image10.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9" descr="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685800"/>
            <a:ext cx="4581525"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ext Box 2"/>
          <p:cNvSpPr txBox="1">
            <a:spLocks noChangeArrowheads="1"/>
          </p:cNvSpPr>
          <p:nvPr/>
        </p:nvSpPr>
        <p:spPr bwMode="auto">
          <a:xfrm>
            <a:off x="228600" y="609600"/>
            <a:ext cx="411480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altLang="zh-TW" sz="4000" b="1">
                <a:latin typeface="Arial" charset="0"/>
                <a:ea typeface="新細明體" charset="0"/>
                <a:cs typeface="新細明體" charset="0"/>
              </a:rPr>
              <a:t>MODIS Sensor Characteristics</a:t>
            </a:r>
          </a:p>
          <a:p>
            <a:pPr>
              <a:spcBef>
                <a:spcPct val="50000"/>
              </a:spcBef>
            </a:pPr>
            <a:r>
              <a:rPr lang="en-US" altLang="zh-TW" sz="4000" b="1">
                <a:latin typeface="Arial" charset="0"/>
                <a:ea typeface="新細明體" charset="0"/>
                <a:cs typeface="新細明體" charset="0"/>
              </a:rPr>
              <a:t>&amp;</a:t>
            </a:r>
            <a:br>
              <a:rPr lang="en-US" altLang="zh-TW" sz="4000" b="1">
                <a:latin typeface="Arial" charset="0"/>
                <a:ea typeface="新細明體" charset="0"/>
                <a:cs typeface="新細明體" charset="0"/>
              </a:rPr>
            </a:br>
            <a:r>
              <a:rPr lang="en-US" altLang="zh-TW" sz="4000" b="1">
                <a:latin typeface="Arial" charset="0"/>
                <a:ea typeface="新細明體" charset="0"/>
                <a:cs typeface="新細明體" charset="0"/>
              </a:rPr>
              <a:t>Hydra</a:t>
            </a:r>
            <a:endParaRPr lang="en-US" altLang="zh-TW" sz="4000">
              <a:latin typeface="Arial" charset="0"/>
              <a:ea typeface="新細明體" charset="0"/>
              <a:cs typeface="新細明體" charset="0"/>
            </a:endParaRPr>
          </a:p>
        </p:txBody>
      </p:sp>
      <p:sp>
        <p:nvSpPr>
          <p:cNvPr id="6148" name="Text Box 3"/>
          <p:cNvSpPr txBox="1">
            <a:spLocks noChangeArrowheads="1"/>
          </p:cNvSpPr>
          <p:nvPr/>
        </p:nvSpPr>
        <p:spPr bwMode="auto">
          <a:xfrm>
            <a:off x="228600" y="4057650"/>
            <a:ext cx="56388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endParaRPr lang="en-US" altLang="zh-TW" sz="2800">
              <a:latin typeface="Arial" charset="0"/>
              <a:ea typeface="新細明體" charset="0"/>
              <a:cs typeface="新細明體" charset="0"/>
            </a:endParaRPr>
          </a:p>
          <a:p>
            <a:endParaRPr lang="en-US" altLang="zh-TW" sz="2800">
              <a:latin typeface="Arial" charset="0"/>
              <a:ea typeface="新細明體" charset="0"/>
              <a:cs typeface="新細明體" charset="0"/>
            </a:endParaRPr>
          </a:p>
          <a:p>
            <a:r>
              <a:rPr lang="en-US" altLang="zh-TW">
                <a:latin typeface="Arial" charset="0"/>
                <a:ea typeface="新細明體" charset="0"/>
                <a:cs typeface="新細明體" charset="0"/>
              </a:rPr>
              <a:t>Steve Ackerman</a:t>
            </a:r>
          </a:p>
          <a:p>
            <a:r>
              <a:rPr lang="en-US" altLang="zh-TW">
                <a:latin typeface="Arial" charset="0"/>
                <a:ea typeface="新細明體" charset="0"/>
                <a:cs typeface="新細明體" charset="0"/>
              </a:rPr>
              <a:t>stevea@ssec.wisc.edu</a:t>
            </a:r>
          </a:p>
          <a:p>
            <a:r>
              <a:rPr lang="en-US" altLang="zh-TW">
                <a:latin typeface="Arial" charset="0"/>
                <a:ea typeface="新細明體" charset="0"/>
                <a:cs typeface="新細明體" charset="0"/>
              </a:rPr>
              <a:t>Cooperative Institute for Meteorological Satellite Studies</a:t>
            </a:r>
          </a:p>
          <a:p>
            <a:r>
              <a:rPr lang="en-US" altLang="zh-TW">
                <a:latin typeface="Arial" charset="0"/>
                <a:ea typeface="新細明體" charset="0"/>
                <a:cs typeface="新細明體" charset="0"/>
              </a:rPr>
              <a:t>University of Wisconsin-Madison</a:t>
            </a:r>
          </a:p>
        </p:txBody>
      </p:sp>
      <p:pic>
        <p:nvPicPr>
          <p:cNvPr id="6149" name="Picture 5" descr="SSEC_logo_small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0" y="6015038"/>
            <a:ext cx="9493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6" descr="satellite_logo_2002"/>
          <p:cNvPicPr>
            <a:picLocks noChangeAspect="1" noChangeArrowheads="1"/>
          </p:cNvPicPr>
          <p:nvPr/>
        </p:nvPicPr>
        <p:blipFill>
          <a:blip r:embed="rId5">
            <a:extLst>
              <a:ext uri="{28A0092B-C50C-407E-A947-70E740481C1C}">
                <a14:useLocalDpi xmlns:a14="http://schemas.microsoft.com/office/drawing/2010/main" val="0"/>
              </a:ext>
            </a:extLst>
          </a:blip>
          <a:srcRect r="74731"/>
          <a:stretch>
            <a:fillRect/>
          </a:stretch>
        </p:blipFill>
        <p:spPr bwMode="auto">
          <a:xfrm>
            <a:off x="6324600" y="5776913"/>
            <a:ext cx="14478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7" descr="terra"/>
          <p:cNvPicPr>
            <a:picLocks noChangeAspect="1" noChangeArrowheads="1"/>
          </p:cNvPicPr>
          <p:nvPr/>
        </p:nvPicPr>
        <p:blipFill>
          <a:blip r:embed="rId6">
            <a:extLst>
              <a:ext uri="{28A0092B-C50C-407E-A947-70E740481C1C}">
                <a14:useLocalDpi xmlns:a14="http://schemas.microsoft.com/office/drawing/2010/main" val="0"/>
              </a:ext>
            </a:extLst>
          </a:blip>
          <a:srcRect l="36000" b="42352"/>
          <a:stretch>
            <a:fillRect/>
          </a:stretch>
        </p:blipFill>
        <p:spPr bwMode="auto">
          <a:xfrm>
            <a:off x="2057400" y="2057400"/>
            <a:ext cx="2741613"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l="18611" t="17012" r="10948" b="11696"/>
          <a:stretch>
            <a:fillRect/>
          </a:stretch>
        </p:blipFill>
        <p:spPr bwMode="auto">
          <a:xfrm>
            <a:off x="1676400" y="762000"/>
            <a:ext cx="584835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3"/>
          <p:cNvSpPr>
            <a:spLocks noChangeArrowheads="1"/>
          </p:cNvSpPr>
          <p:nvPr/>
        </p:nvSpPr>
        <p:spPr bwMode="auto">
          <a:xfrm>
            <a:off x="2168525" y="228600"/>
            <a:ext cx="48371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eaLnBrk="0" hangingPunct="0"/>
            <a:r>
              <a:rPr lang="en-US" altLang="zh-TW" sz="2800" b="1">
                <a:solidFill>
                  <a:srgbClr val="000099"/>
                </a:solidFill>
                <a:ea typeface="新細明體" charset="0"/>
                <a:cs typeface="新細明體" charset="0"/>
              </a:rPr>
              <a:t>MODIS Reflected Solar Bands</a:t>
            </a: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685800" y="539750"/>
          <a:ext cx="7696200" cy="6165850"/>
        </p:xfrm>
        <a:graphic>
          <a:graphicData uri="http://schemas.openxmlformats.org/presentationml/2006/ole">
            <mc:AlternateContent xmlns:mc="http://schemas.openxmlformats.org/markup-compatibility/2006">
              <mc:Choice xmlns:v="urn:schemas-microsoft-com:vml" Requires="v">
                <p:oleObj spid="_x0000_s1028" name="Document" r:id="rId4" imgW="5954268" imgH="6364224" progId="Word.Document.8">
                  <p:embed/>
                </p:oleObj>
              </mc:Choice>
              <mc:Fallback>
                <p:oleObj name="Document" r:id="rId4" imgW="5954268" imgH="6364224"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t="10779" b="14371"/>
                      <a:stretch>
                        <a:fillRect/>
                      </a:stretch>
                    </p:blipFill>
                    <p:spPr bwMode="auto">
                      <a:xfrm>
                        <a:off x="685800" y="539750"/>
                        <a:ext cx="7696200" cy="616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27" name="Rectangle 3"/>
          <p:cNvSpPr>
            <a:spLocks noChangeArrowheads="1"/>
          </p:cNvSpPr>
          <p:nvPr/>
        </p:nvSpPr>
        <p:spPr bwMode="auto">
          <a:xfrm>
            <a:off x="1936750" y="228600"/>
            <a:ext cx="5272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eaLnBrk="0" hangingPunct="0"/>
            <a:r>
              <a:rPr lang="en-US" altLang="zh-TW" sz="2800" b="1">
                <a:solidFill>
                  <a:srgbClr val="000099"/>
                </a:solidFill>
                <a:ea typeface="新細明體" charset="0"/>
                <a:cs typeface="新細明體" charset="0"/>
              </a:rPr>
              <a:t>MODIS Thermal Emissive Bands</a:t>
            </a: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pic>
        <p:nvPicPr>
          <p:cNvPr id="16386" name="Picture 2" descr="viirs_others_bands_visi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96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Text Box 3"/>
          <p:cNvSpPr txBox="1">
            <a:spLocks noChangeArrowheads="1"/>
          </p:cNvSpPr>
          <p:nvPr/>
        </p:nvSpPr>
        <p:spPr bwMode="auto">
          <a:xfrm>
            <a:off x="2362200" y="0"/>
            <a:ext cx="433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4" rIns="91429" bIns="45714">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altLang="zh-TW">
                <a:solidFill>
                  <a:srgbClr val="FF3300"/>
                </a:solidFill>
                <a:ea typeface="新細明體" charset="0"/>
                <a:cs typeface="新細明體" charset="0"/>
              </a:rPr>
              <a:t>VIIRS</a:t>
            </a:r>
            <a:r>
              <a:rPr lang="en-US" altLang="zh-TW">
                <a:ea typeface="新細明體" charset="0"/>
                <a:cs typeface="新細明體" charset="0"/>
              </a:rPr>
              <a:t>, </a:t>
            </a:r>
            <a:r>
              <a:rPr lang="en-US" altLang="zh-TW">
                <a:solidFill>
                  <a:srgbClr val="00CC00"/>
                </a:solidFill>
                <a:ea typeface="新細明體" charset="0"/>
                <a:cs typeface="新細明體" charset="0"/>
              </a:rPr>
              <a:t>MODIS</a:t>
            </a:r>
            <a:r>
              <a:rPr lang="en-US" altLang="zh-TW">
                <a:ea typeface="新細明體" charset="0"/>
                <a:cs typeface="新細明體" charset="0"/>
              </a:rPr>
              <a:t>, </a:t>
            </a:r>
            <a:r>
              <a:rPr lang="en-US" altLang="zh-TW">
                <a:solidFill>
                  <a:schemeClr val="accent2"/>
                </a:solidFill>
                <a:ea typeface="新細明體" charset="0"/>
                <a:cs typeface="新細明體" charset="0"/>
              </a:rPr>
              <a:t>FY-1C</a:t>
            </a:r>
            <a:r>
              <a:rPr lang="en-US" altLang="zh-TW">
                <a:ea typeface="新細明體" charset="0"/>
                <a:cs typeface="新細明體" charset="0"/>
              </a:rPr>
              <a:t>, AVHRR</a:t>
            </a:r>
          </a:p>
        </p:txBody>
      </p:sp>
      <p:sp>
        <p:nvSpPr>
          <p:cNvPr id="16388" name="Text Box 4"/>
          <p:cNvSpPr txBox="1">
            <a:spLocks noChangeArrowheads="1"/>
          </p:cNvSpPr>
          <p:nvPr/>
        </p:nvSpPr>
        <p:spPr bwMode="auto">
          <a:xfrm>
            <a:off x="2698750" y="4419600"/>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4" rIns="91429" bIns="45714">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ltLang="zh-TW" sz="1600">
                <a:ea typeface="新細明體" charset="0"/>
                <a:cs typeface="新細明體" charset="0"/>
              </a:rPr>
              <a:t>H2O</a:t>
            </a:r>
            <a:endParaRPr lang="en-US" altLang="zh-TW">
              <a:ea typeface="新細明體" charset="0"/>
              <a:cs typeface="新細明體" charset="0"/>
            </a:endParaRPr>
          </a:p>
        </p:txBody>
      </p:sp>
      <p:sp>
        <p:nvSpPr>
          <p:cNvPr id="16389" name="Text Box 5"/>
          <p:cNvSpPr txBox="1">
            <a:spLocks noChangeArrowheads="1"/>
          </p:cNvSpPr>
          <p:nvPr/>
        </p:nvSpPr>
        <p:spPr bwMode="auto">
          <a:xfrm>
            <a:off x="4298950" y="3886200"/>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4" rIns="91429" bIns="45714">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ltLang="zh-TW" sz="1600">
                <a:ea typeface="新細明體" charset="0"/>
                <a:cs typeface="新細明體" charset="0"/>
              </a:rPr>
              <a:t>H2O</a:t>
            </a:r>
          </a:p>
        </p:txBody>
      </p:sp>
      <p:sp>
        <p:nvSpPr>
          <p:cNvPr id="16390" name="Text Box 6"/>
          <p:cNvSpPr txBox="1">
            <a:spLocks noChangeArrowheads="1"/>
          </p:cNvSpPr>
          <p:nvPr/>
        </p:nvSpPr>
        <p:spPr bwMode="auto">
          <a:xfrm>
            <a:off x="5867400" y="4083050"/>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4" rIns="91429" bIns="45714">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ltLang="zh-TW" sz="1600">
                <a:ea typeface="新細明體" charset="0"/>
                <a:cs typeface="新細明體" charset="0"/>
              </a:rPr>
              <a:t>H2O</a:t>
            </a:r>
          </a:p>
        </p:txBody>
      </p:sp>
      <p:sp>
        <p:nvSpPr>
          <p:cNvPr id="16391" name="Text Box 7"/>
          <p:cNvSpPr txBox="1">
            <a:spLocks noChangeArrowheads="1"/>
          </p:cNvSpPr>
          <p:nvPr/>
        </p:nvSpPr>
        <p:spPr bwMode="auto">
          <a:xfrm>
            <a:off x="3384550" y="4692650"/>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4" rIns="91429" bIns="45714">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ltLang="zh-TW" sz="1600">
                <a:ea typeface="新細明體" charset="0"/>
                <a:cs typeface="新細明體" charset="0"/>
              </a:rPr>
              <a:t>H2O</a:t>
            </a:r>
          </a:p>
        </p:txBody>
      </p:sp>
      <p:sp>
        <p:nvSpPr>
          <p:cNvPr id="16392" name="Text Box 8"/>
          <p:cNvSpPr txBox="1">
            <a:spLocks noChangeArrowheads="1"/>
          </p:cNvSpPr>
          <p:nvPr/>
        </p:nvSpPr>
        <p:spPr bwMode="auto">
          <a:xfrm>
            <a:off x="3886200" y="1568450"/>
            <a:ext cx="431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4" rIns="91429" bIns="45714">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ltLang="zh-TW" sz="1600">
                <a:ea typeface="新細明體" charset="0"/>
                <a:cs typeface="新細明體" charset="0"/>
              </a:rPr>
              <a:t>O2</a:t>
            </a:r>
          </a:p>
        </p:txBody>
      </p:sp>
      <p:sp>
        <p:nvSpPr>
          <p:cNvPr id="16393" name="Text Box 9"/>
          <p:cNvSpPr txBox="1">
            <a:spLocks noChangeArrowheads="1"/>
          </p:cNvSpPr>
          <p:nvPr/>
        </p:nvSpPr>
        <p:spPr bwMode="auto">
          <a:xfrm>
            <a:off x="6367463" y="4724400"/>
            <a:ext cx="568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4" rIns="91429" bIns="45714">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ltLang="zh-TW" sz="1600">
                <a:ea typeface="新細明體" charset="0"/>
                <a:cs typeface="新細明體" charset="0"/>
              </a:rPr>
              <a:t>CO2</a:t>
            </a:r>
          </a:p>
        </p:txBody>
      </p:sp>
      <p:sp>
        <p:nvSpPr>
          <p:cNvPr id="16394" name="Text Box 10"/>
          <p:cNvSpPr txBox="1">
            <a:spLocks noChangeArrowheads="1"/>
          </p:cNvSpPr>
          <p:nvPr/>
        </p:nvSpPr>
        <p:spPr bwMode="auto">
          <a:xfrm>
            <a:off x="4919663" y="1339850"/>
            <a:ext cx="568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4" rIns="91429" bIns="45714">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ltLang="zh-TW" sz="1600">
                <a:ea typeface="新細明體" charset="0"/>
                <a:cs typeface="新細明體" charset="0"/>
              </a:rPr>
              <a:t>CO2</a:t>
            </a:r>
          </a:p>
        </p:txBody>
      </p:sp>
      <p:sp>
        <p:nvSpPr>
          <p:cNvPr id="16395" name="Text Box 11"/>
          <p:cNvSpPr txBox="1">
            <a:spLocks noChangeArrowheads="1"/>
          </p:cNvSpPr>
          <p:nvPr/>
        </p:nvSpPr>
        <p:spPr bwMode="auto">
          <a:xfrm>
            <a:off x="2317750" y="1873250"/>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4" rIns="91429" bIns="45714">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ltLang="zh-TW" sz="1600">
                <a:ea typeface="新細明體" charset="0"/>
                <a:cs typeface="新細明體" charset="0"/>
              </a:rPr>
              <a:t>H2O</a:t>
            </a:r>
          </a:p>
        </p:txBody>
      </p:sp>
      <p:sp>
        <p:nvSpPr>
          <p:cNvPr id="16396" name="Text Box 12"/>
          <p:cNvSpPr txBox="1">
            <a:spLocks noChangeArrowheads="1"/>
          </p:cNvSpPr>
          <p:nvPr/>
        </p:nvSpPr>
        <p:spPr bwMode="auto">
          <a:xfrm>
            <a:off x="2235200" y="4159250"/>
            <a:ext cx="431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4" rIns="91429" bIns="45714">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ltLang="zh-TW" sz="1600">
                <a:ea typeface="新細明體" charset="0"/>
                <a:cs typeface="新細明體" charset="0"/>
              </a:rPr>
              <a:t>O2</a:t>
            </a:r>
          </a:p>
        </p:txBody>
      </p:sp>
      <p:sp>
        <p:nvSpPr>
          <p:cNvPr id="16397" name="Text Box 13"/>
          <p:cNvSpPr txBox="1">
            <a:spLocks noChangeArrowheads="1"/>
          </p:cNvSpPr>
          <p:nvPr/>
        </p:nvSpPr>
        <p:spPr bwMode="auto">
          <a:xfrm>
            <a:off x="1549400" y="1720850"/>
            <a:ext cx="431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4" rIns="91429" bIns="45714">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ltLang="zh-TW" sz="1600">
                <a:ea typeface="新細明體" charset="0"/>
                <a:cs typeface="新細明體" charset="0"/>
              </a:rPr>
              <a:t>O3</a:t>
            </a:r>
          </a:p>
        </p:txBody>
      </p:sp>
      <p:sp>
        <p:nvSpPr>
          <p:cNvPr id="16398" name="Text Box 14"/>
          <p:cNvSpPr txBox="1">
            <a:spLocks noChangeArrowheads="1"/>
          </p:cNvSpPr>
          <p:nvPr/>
        </p:nvSpPr>
        <p:spPr bwMode="auto">
          <a:xfrm>
            <a:off x="7620000" y="3930650"/>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4" rIns="91429" bIns="45714">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ltLang="zh-TW" sz="1600">
                <a:ea typeface="新細明體" charset="0"/>
                <a:cs typeface="新細明體" charset="0"/>
              </a:rPr>
              <a:t>H2O</a:t>
            </a:r>
          </a:p>
        </p:txBody>
      </p:sp>
      <p:sp>
        <p:nvSpPr>
          <p:cNvPr id="16399" name="Text Box 15"/>
          <p:cNvSpPr txBox="1">
            <a:spLocks noChangeArrowheads="1"/>
          </p:cNvSpPr>
          <p:nvPr/>
        </p:nvSpPr>
        <p:spPr bwMode="auto">
          <a:xfrm>
            <a:off x="1930400" y="2101850"/>
            <a:ext cx="431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4" rIns="91429" bIns="45714">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ltLang="zh-TW" sz="1600">
                <a:ea typeface="新細明體" charset="0"/>
                <a:cs typeface="新細明體" charset="0"/>
              </a:rPr>
              <a:t>O2</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show="0">
  <p:cSld>
    <p:bg>
      <p:bgPr>
        <a:solidFill>
          <a:srgbClr val="DDDDDD"/>
        </a:solidFill>
        <a:effectLst/>
      </p:bgPr>
    </p:bg>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2493963" y="287338"/>
            <a:ext cx="388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ltLang="zh-TW" b="1">
                <a:solidFill>
                  <a:schemeClr val="accent2"/>
                </a:solidFill>
                <a:ea typeface="新細明體" charset="0"/>
                <a:cs typeface="新細明體" charset="0"/>
              </a:rPr>
              <a:t>MODIS IR Spectral Bands</a:t>
            </a:r>
            <a:endParaRPr lang="en-US" altLang="zh-TW" b="1">
              <a:ea typeface="新細明體" charset="0"/>
              <a:cs typeface="新細明體" charset="0"/>
            </a:endParaRPr>
          </a:p>
        </p:txBody>
      </p:sp>
      <p:grpSp>
        <p:nvGrpSpPr>
          <p:cNvPr id="17411" name="Group 3"/>
          <p:cNvGrpSpPr>
            <a:grpSpLocks noChangeAspect="1"/>
          </p:cNvGrpSpPr>
          <p:nvPr/>
        </p:nvGrpSpPr>
        <p:grpSpPr bwMode="auto">
          <a:xfrm>
            <a:off x="866775" y="1143000"/>
            <a:ext cx="7439025" cy="5329238"/>
            <a:chOff x="537" y="720"/>
            <a:chExt cx="4686" cy="3357"/>
          </a:xfrm>
        </p:grpSpPr>
        <p:grpSp>
          <p:nvGrpSpPr>
            <p:cNvPr id="17417" name="Group 4"/>
            <p:cNvGrpSpPr>
              <a:grpSpLocks noChangeAspect="1"/>
            </p:cNvGrpSpPr>
            <p:nvPr/>
          </p:nvGrpSpPr>
          <p:grpSpPr bwMode="auto">
            <a:xfrm>
              <a:off x="537" y="720"/>
              <a:ext cx="4686" cy="3357"/>
              <a:chOff x="537" y="720"/>
              <a:chExt cx="4686" cy="3357"/>
            </a:xfrm>
          </p:grpSpPr>
          <p:pic>
            <p:nvPicPr>
              <p:cNvPr id="17436" name="Picture 5" descr="plnkspe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 y="720"/>
                <a:ext cx="4686" cy="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37" name="Rectangle 6"/>
              <p:cNvSpPr>
                <a:spLocks noChangeAspect="1" noChangeArrowheads="1"/>
              </p:cNvSpPr>
              <p:nvPr/>
            </p:nvSpPr>
            <p:spPr bwMode="auto">
              <a:xfrm>
                <a:off x="1209" y="1200"/>
                <a:ext cx="48" cy="48"/>
              </a:xfrm>
              <a:prstGeom prst="rect">
                <a:avLst/>
              </a:prstGeom>
              <a:solidFill>
                <a:srgbClr val="FF0000"/>
              </a:solidFill>
              <a:ln w="9525">
                <a:solidFill>
                  <a:schemeClr val="tx1"/>
                </a:solidFill>
                <a:miter lim="800000"/>
                <a:headEnd/>
                <a:tailEnd/>
              </a:ln>
            </p:spPr>
            <p:txBody>
              <a:bodyPr lIns="91418" tIns="45709" rIns="91418" bIns="45709">
                <a:spAutoFit/>
              </a:bodyPr>
              <a:lstStyle/>
              <a:p>
                <a:endParaRPr lang="zh-TW" altLang="en-US">
                  <a:ea typeface="新細明體" charset="0"/>
                  <a:cs typeface="新細明體" charset="0"/>
                </a:endParaRPr>
              </a:p>
            </p:txBody>
          </p:sp>
          <p:sp>
            <p:nvSpPr>
              <p:cNvPr id="17438" name="Rectangle 7"/>
              <p:cNvSpPr>
                <a:spLocks noChangeAspect="1" noChangeArrowheads="1"/>
              </p:cNvSpPr>
              <p:nvPr/>
            </p:nvSpPr>
            <p:spPr bwMode="auto">
              <a:xfrm>
                <a:off x="1200" y="1296"/>
                <a:ext cx="96" cy="48"/>
              </a:xfrm>
              <a:prstGeom prst="rect">
                <a:avLst/>
              </a:prstGeom>
              <a:solidFill>
                <a:srgbClr val="FF0000"/>
              </a:solidFill>
              <a:ln w="9525">
                <a:solidFill>
                  <a:schemeClr val="tx1"/>
                </a:solidFill>
                <a:miter lim="800000"/>
                <a:headEnd/>
                <a:tailEnd/>
              </a:ln>
            </p:spPr>
            <p:txBody>
              <a:bodyPr lIns="91418" tIns="45709" rIns="91418" bIns="45709">
                <a:spAutoFit/>
              </a:bodyPr>
              <a:lstStyle/>
              <a:p>
                <a:endParaRPr lang="zh-TW" altLang="en-US">
                  <a:ea typeface="新細明體" charset="0"/>
                  <a:cs typeface="新細明體" charset="0"/>
                </a:endParaRPr>
              </a:p>
            </p:txBody>
          </p:sp>
          <p:sp>
            <p:nvSpPr>
              <p:cNvPr id="17439" name="Rectangle 8"/>
              <p:cNvSpPr>
                <a:spLocks noChangeAspect="1" noChangeArrowheads="1"/>
              </p:cNvSpPr>
              <p:nvPr/>
            </p:nvSpPr>
            <p:spPr bwMode="auto">
              <a:xfrm>
                <a:off x="1305" y="1200"/>
                <a:ext cx="48" cy="48"/>
              </a:xfrm>
              <a:prstGeom prst="rect">
                <a:avLst/>
              </a:prstGeom>
              <a:solidFill>
                <a:srgbClr val="FF0000"/>
              </a:solidFill>
              <a:ln w="9525">
                <a:solidFill>
                  <a:schemeClr val="tx1"/>
                </a:solidFill>
                <a:miter lim="800000"/>
                <a:headEnd/>
                <a:tailEnd/>
              </a:ln>
            </p:spPr>
            <p:txBody>
              <a:bodyPr lIns="91418" tIns="45709" rIns="91418" bIns="45709">
                <a:spAutoFit/>
              </a:bodyPr>
              <a:lstStyle/>
              <a:p>
                <a:endParaRPr lang="zh-TW" altLang="en-US">
                  <a:ea typeface="新細明體" charset="0"/>
                  <a:cs typeface="新細明體" charset="0"/>
                </a:endParaRPr>
              </a:p>
            </p:txBody>
          </p:sp>
          <p:sp>
            <p:nvSpPr>
              <p:cNvPr id="17440" name="Rectangle 9"/>
              <p:cNvSpPr>
                <a:spLocks noChangeAspect="1" noChangeArrowheads="1"/>
              </p:cNvSpPr>
              <p:nvPr/>
            </p:nvSpPr>
            <p:spPr bwMode="auto">
              <a:xfrm>
                <a:off x="2544" y="1200"/>
                <a:ext cx="96" cy="48"/>
              </a:xfrm>
              <a:prstGeom prst="rect">
                <a:avLst/>
              </a:prstGeom>
              <a:solidFill>
                <a:srgbClr val="FF0000"/>
              </a:solidFill>
              <a:ln w="9525">
                <a:solidFill>
                  <a:schemeClr val="tx1"/>
                </a:solidFill>
                <a:miter lim="800000"/>
                <a:headEnd/>
                <a:tailEnd/>
              </a:ln>
            </p:spPr>
            <p:txBody>
              <a:bodyPr lIns="91418" tIns="45709" rIns="91418" bIns="45709">
                <a:spAutoFit/>
              </a:bodyPr>
              <a:lstStyle/>
              <a:p>
                <a:endParaRPr lang="zh-TW" altLang="en-US">
                  <a:ea typeface="新細明體" charset="0"/>
                  <a:cs typeface="新細明體" charset="0"/>
                </a:endParaRPr>
              </a:p>
            </p:txBody>
          </p:sp>
          <p:sp>
            <p:nvSpPr>
              <p:cNvPr id="17441" name="Rectangle 10"/>
              <p:cNvSpPr>
                <a:spLocks noChangeAspect="1" noChangeArrowheads="1"/>
              </p:cNvSpPr>
              <p:nvPr/>
            </p:nvSpPr>
            <p:spPr bwMode="auto">
              <a:xfrm>
                <a:off x="3352" y="1200"/>
                <a:ext cx="288" cy="48"/>
              </a:xfrm>
              <a:prstGeom prst="rect">
                <a:avLst/>
              </a:prstGeom>
              <a:solidFill>
                <a:srgbClr val="FF0000"/>
              </a:solidFill>
              <a:ln w="9525">
                <a:solidFill>
                  <a:schemeClr val="tx1"/>
                </a:solidFill>
                <a:miter lim="800000"/>
                <a:headEnd/>
                <a:tailEnd/>
              </a:ln>
            </p:spPr>
            <p:txBody>
              <a:bodyPr lIns="91418" tIns="45709" rIns="91418" bIns="45709">
                <a:spAutoFit/>
              </a:bodyPr>
              <a:lstStyle/>
              <a:p>
                <a:endParaRPr lang="zh-TW" altLang="en-US">
                  <a:ea typeface="新細明體" charset="0"/>
                  <a:cs typeface="新細明體" charset="0"/>
                </a:endParaRPr>
              </a:p>
            </p:txBody>
          </p:sp>
          <p:sp>
            <p:nvSpPr>
              <p:cNvPr id="17442" name="Rectangle 11"/>
              <p:cNvSpPr>
                <a:spLocks noChangeAspect="1" noChangeArrowheads="1"/>
              </p:cNvSpPr>
              <p:nvPr/>
            </p:nvSpPr>
            <p:spPr bwMode="auto">
              <a:xfrm>
                <a:off x="3024" y="1200"/>
                <a:ext cx="288" cy="48"/>
              </a:xfrm>
              <a:prstGeom prst="rect">
                <a:avLst/>
              </a:prstGeom>
              <a:solidFill>
                <a:srgbClr val="FF0000"/>
              </a:solidFill>
              <a:ln w="9525">
                <a:solidFill>
                  <a:schemeClr val="tx1"/>
                </a:solidFill>
                <a:miter lim="800000"/>
                <a:headEnd/>
                <a:tailEnd/>
              </a:ln>
            </p:spPr>
            <p:txBody>
              <a:bodyPr lIns="91418" tIns="45709" rIns="91418" bIns="45709">
                <a:spAutoFit/>
              </a:bodyPr>
              <a:lstStyle/>
              <a:p>
                <a:endParaRPr lang="zh-TW" altLang="en-US">
                  <a:ea typeface="新細明體" charset="0"/>
                  <a:cs typeface="新細明體" charset="0"/>
                </a:endParaRPr>
              </a:p>
            </p:txBody>
          </p:sp>
          <p:sp>
            <p:nvSpPr>
              <p:cNvPr id="17443" name="Rectangle 12"/>
              <p:cNvSpPr>
                <a:spLocks noChangeAspect="1" noChangeArrowheads="1"/>
              </p:cNvSpPr>
              <p:nvPr/>
            </p:nvSpPr>
            <p:spPr bwMode="auto">
              <a:xfrm>
                <a:off x="3120" y="1296"/>
                <a:ext cx="528" cy="48"/>
              </a:xfrm>
              <a:prstGeom prst="rect">
                <a:avLst/>
              </a:prstGeom>
              <a:solidFill>
                <a:srgbClr val="FF0000"/>
              </a:solidFill>
              <a:ln w="9525">
                <a:solidFill>
                  <a:schemeClr val="tx1"/>
                </a:solidFill>
                <a:miter lim="800000"/>
                <a:headEnd/>
                <a:tailEnd/>
              </a:ln>
            </p:spPr>
            <p:txBody>
              <a:bodyPr lIns="91418" tIns="45709" rIns="91418" bIns="45709">
                <a:spAutoFit/>
              </a:bodyPr>
              <a:lstStyle/>
              <a:p>
                <a:endParaRPr lang="zh-TW" altLang="en-US">
                  <a:ea typeface="新細明體" charset="0"/>
                  <a:cs typeface="新細明體" charset="0"/>
                </a:endParaRPr>
              </a:p>
            </p:txBody>
          </p:sp>
        </p:grpSp>
        <p:grpSp>
          <p:nvGrpSpPr>
            <p:cNvPr id="17418" name="Group 13"/>
            <p:cNvGrpSpPr>
              <a:grpSpLocks noChangeAspect="1"/>
            </p:cNvGrpSpPr>
            <p:nvPr/>
          </p:nvGrpSpPr>
          <p:grpSpPr bwMode="auto">
            <a:xfrm>
              <a:off x="1200" y="1369"/>
              <a:ext cx="2974" cy="48"/>
              <a:chOff x="1200" y="1344"/>
              <a:chExt cx="2974" cy="48"/>
            </a:xfrm>
          </p:grpSpPr>
          <p:sp>
            <p:nvSpPr>
              <p:cNvPr id="17421" name="Rectangle 14"/>
              <p:cNvSpPr>
                <a:spLocks noChangeAspect="1" noChangeArrowheads="1"/>
              </p:cNvSpPr>
              <p:nvPr/>
            </p:nvSpPr>
            <p:spPr bwMode="auto">
              <a:xfrm>
                <a:off x="1200" y="1344"/>
                <a:ext cx="57" cy="48"/>
              </a:xfrm>
              <a:prstGeom prst="rect">
                <a:avLst/>
              </a:prstGeom>
              <a:solidFill>
                <a:srgbClr val="00CC00"/>
              </a:solidFill>
              <a:ln w="9525">
                <a:solidFill>
                  <a:schemeClr val="tx1"/>
                </a:solidFill>
                <a:miter lim="800000"/>
                <a:headEnd/>
                <a:tailEnd/>
              </a:ln>
            </p:spPr>
            <p:txBody>
              <a:bodyPr lIns="91418" tIns="45709" rIns="91418" bIns="45709">
                <a:spAutoFit/>
              </a:bodyPr>
              <a:lstStyle/>
              <a:p>
                <a:endParaRPr lang="zh-TW" altLang="en-US">
                  <a:ea typeface="新細明體" charset="0"/>
                  <a:cs typeface="新細明體" charset="0"/>
                </a:endParaRPr>
              </a:p>
            </p:txBody>
          </p:sp>
          <p:sp>
            <p:nvSpPr>
              <p:cNvPr id="17422" name="Rectangle 15"/>
              <p:cNvSpPr>
                <a:spLocks noChangeAspect="1" noChangeArrowheads="1"/>
              </p:cNvSpPr>
              <p:nvPr/>
            </p:nvSpPr>
            <p:spPr bwMode="auto">
              <a:xfrm>
                <a:off x="1279" y="1344"/>
                <a:ext cx="47" cy="47"/>
              </a:xfrm>
              <a:prstGeom prst="rect">
                <a:avLst/>
              </a:prstGeom>
              <a:solidFill>
                <a:srgbClr val="00CC00"/>
              </a:solidFill>
              <a:ln w="9525">
                <a:solidFill>
                  <a:schemeClr val="tx1"/>
                </a:solidFill>
                <a:miter lim="800000"/>
                <a:headEnd/>
                <a:tailEnd/>
              </a:ln>
            </p:spPr>
            <p:txBody>
              <a:bodyPr lIns="91418" tIns="45709" rIns="91418" bIns="45709">
                <a:spAutoFit/>
              </a:bodyPr>
              <a:lstStyle/>
              <a:p>
                <a:endParaRPr lang="zh-TW" altLang="en-US">
                  <a:ea typeface="新細明體" charset="0"/>
                  <a:cs typeface="新細明體" charset="0"/>
                </a:endParaRPr>
              </a:p>
            </p:txBody>
          </p:sp>
          <p:sp>
            <p:nvSpPr>
              <p:cNvPr id="17423" name="Rectangle 16"/>
              <p:cNvSpPr>
                <a:spLocks noChangeAspect="1" noChangeArrowheads="1"/>
              </p:cNvSpPr>
              <p:nvPr/>
            </p:nvSpPr>
            <p:spPr bwMode="auto">
              <a:xfrm flipH="1">
                <a:off x="1344" y="1344"/>
                <a:ext cx="47" cy="47"/>
              </a:xfrm>
              <a:prstGeom prst="rect">
                <a:avLst/>
              </a:prstGeom>
              <a:solidFill>
                <a:srgbClr val="00CC00"/>
              </a:solidFill>
              <a:ln w="9525">
                <a:solidFill>
                  <a:schemeClr val="tx1"/>
                </a:solidFill>
                <a:miter lim="800000"/>
                <a:headEnd/>
                <a:tailEnd/>
              </a:ln>
            </p:spPr>
            <p:txBody>
              <a:bodyPr lIns="91418" tIns="45709" rIns="91418" bIns="45709">
                <a:spAutoFit/>
              </a:bodyPr>
              <a:lstStyle/>
              <a:p>
                <a:endParaRPr lang="zh-TW" altLang="en-US">
                  <a:ea typeface="新細明體" charset="0"/>
                  <a:cs typeface="新細明體" charset="0"/>
                </a:endParaRPr>
              </a:p>
            </p:txBody>
          </p:sp>
          <p:sp>
            <p:nvSpPr>
              <p:cNvPr id="17424" name="Rectangle 17"/>
              <p:cNvSpPr>
                <a:spLocks noChangeAspect="1" noChangeArrowheads="1"/>
              </p:cNvSpPr>
              <p:nvPr/>
            </p:nvSpPr>
            <p:spPr bwMode="auto">
              <a:xfrm>
                <a:off x="1408" y="1344"/>
                <a:ext cx="47" cy="47"/>
              </a:xfrm>
              <a:prstGeom prst="rect">
                <a:avLst/>
              </a:prstGeom>
              <a:solidFill>
                <a:srgbClr val="00CC00"/>
              </a:solidFill>
              <a:ln w="9525">
                <a:solidFill>
                  <a:schemeClr val="tx1"/>
                </a:solidFill>
                <a:miter lim="800000"/>
                <a:headEnd/>
                <a:tailEnd/>
              </a:ln>
            </p:spPr>
            <p:txBody>
              <a:bodyPr lIns="91418" tIns="45709" rIns="91418" bIns="45709">
                <a:spAutoFit/>
              </a:bodyPr>
              <a:lstStyle/>
              <a:p>
                <a:endParaRPr lang="zh-TW" altLang="en-US">
                  <a:ea typeface="新細明體" charset="0"/>
                  <a:cs typeface="新細明體" charset="0"/>
                </a:endParaRPr>
              </a:p>
            </p:txBody>
          </p:sp>
          <p:sp>
            <p:nvSpPr>
              <p:cNvPr id="17425" name="Rectangle 18"/>
              <p:cNvSpPr>
                <a:spLocks noChangeAspect="1" noChangeArrowheads="1"/>
              </p:cNvSpPr>
              <p:nvPr/>
            </p:nvSpPr>
            <p:spPr bwMode="auto">
              <a:xfrm>
                <a:off x="1470" y="1345"/>
                <a:ext cx="47" cy="47"/>
              </a:xfrm>
              <a:prstGeom prst="rect">
                <a:avLst/>
              </a:prstGeom>
              <a:solidFill>
                <a:srgbClr val="00CC00"/>
              </a:solidFill>
              <a:ln w="9525">
                <a:solidFill>
                  <a:schemeClr val="tx1"/>
                </a:solidFill>
                <a:miter lim="800000"/>
                <a:headEnd/>
                <a:tailEnd/>
              </a:ln>
            </p:spPr>
            <p:txBody>
              <a:bodyPr lIns="91418" tIns="45709" rIns="91418" bIns="45709">
                <a:spAutoFit/>
              </a:bodyPr>
              <a:lstStyle/>
              <a:p>
                <a:endParaRPr lang="zh-TW" altLang="en-US">
                  <a:ea typeface="新細明體" charset="0"/>
                  <a:cs typeface="新細明體" charset="0"/>
                </a:endParaRPr>
              </a:p>
            </p:txBody>
          </p:sp>
          <p:sp>
            <p:nvSpPr>
              <p:cNvPr id="17426" name="Rectangle 19"/>
              <p:cNvSpPr>
                <a:spLocks noChangeAspect="1" noChangeArrowheads="1"/>
              </p:cNvSpPr>
              <p:nvPr/>
            </p:nvSpPr>
            <p:spPr bwMode="auto">
              <a:xfrm>
                <a:off x="2017" y="1344"/>
                <a:ext cx="95" cy="48"/>
              </a:xfrm>
              <a:prstGeom prst="rect">
                <a:avLst/>
              </a:prstGeom>
              <a:solidFill>
                <a:srgbClr val="00CC00"/>
              </a:solidFill>
              <a:ln w="9525">
                <a:solidFill>
                  <a:schemeClr val="tx1"/>
                </a:solidFill>
                <a:miter lim="800000"/>
                <a:headEnd/>
                <a:tailEnd/>
              </a:ln>
            </p:spPr>
            <p:txBody>
              <a:bodyPr lIns="91418" tIns="45709" rIns="91418" bIns="45709">
                <a:spAutoFit/>
              </a:bodyPr>
              <a:lstStyle/>
              <a:p>
                <a:endParaRPr lang="zh-TW" altLang="en-US">
                  <a:ea typeface="新細明體" charset="0"/>
                  <a:cs typeface="新細明體" charset="0"/>
                </a:endParaRPr>
              </a:p>
            </p:txBody>
          </p:sp>
          <p:sp>
            <p:nvSpPr>
              <p:cNvPr id="17427" name="Rectangle 20"/>
              <p:cNvSpPr>
                <a:spLocks noChangeAspect="1" noChangeArrowheads="1"/>
              </p:cNvSpPr>
              <p:nvPr/>
            </p:nvSpPr>
            <p:spPr bwMode="auto">
              <a:xfrm>
                <a:off x="2177" y="1344"/>
                <a:ext cx="71" cy="48"/>
              </a:xfrm>
              <a:prstGeom prst="rect">
                <a:avLst/>
              </a:prstGeom>
              <a:solidFill>
                <a:srgbClr val="00CC00"/>
              </a:solidFill>
              <a:ln w="9525">
                <a:solidFill>
                  <a:schemeClr val="tx1"/>
                </a:solidFill>
                <a:miter lim="800000"/>
                <a:headEnd/>
                <a:tailEnd/>
              </a:ln>
            </p:spPr>
            <p:txBody>
              <a:bodyPr lIns="91418" tIns="45709" rIns="91418" bIns="45709">
                <a:spAutoFit/>
              </a:bodyPr>
              <a:lstStyle/>
              <a:p>
                <a:endParaRPr lang="zh-TW" altLang="en-US">
                  <a:ea typeface="新細明體" charset="0"/>
                  <a:cs typeface="新細明體" charset="0"/>
                </a:endParaRPr>
              </a:p>
            </p:txBody>
          </p:sp>
          <p:sp>
            <p:nvSpPr>
              <p:cNvPr id="17428" name="Rectangle 21"/>
              <p:cNvSpPr>
                <a:spLocks noChangeAspect="1" noChangeArrowheads="1"/>
              </p:cNvSpPr>
              <p:nvPr/>
            </p:nvSpPr>
            <p:spPr bwMode="auto">
              <a:xfrm>
                <a:off x="2521" y="1344"/>
                <a:ext cx="94" cy="48"/>
              </a:xfrm>
              <a:prstGeom prst="rect">
                <a:avLst/>
              </a:prstGeom>
              <a:solidFill>
                <a:srgbClr val="00CC00"/>
              </a:solidFill>
              <a:ln w="9525">
                <a:solidFill>
                  <a:schemeClr val="tx1"/>
                </a:solidFill>
                <a:miter lim="800000"/>
                <a:headEnd/>
                <a:tailEnd/>
              </a:ln>
            </p:spPr>
            <p:txBody>
              <a:bodyPr lIns="91418" tIns="45709" rIns="91418" bIns="45709">
                <a:spAutoFit/>
              </a:bodyPr>
              <a:lstStyle/>
              <a:p>
                <a:endParaRPr lang="zh-TW" altLang="en-US">
                  <a:ea typeface="新細明體" charset="0"/>
                  <a:cs typeface="新細明體" charset="0"/>
                </a:endParaRPr>
              </a:p>
            </p:txBody>
          </p:sp>
          <p:sp>
            <p:nvSpPr>
              <p:cNvPr id="17429" name="Rectangle 22"/>
              <p:cNvSpPr>
                <a:spLocks noChangeAspect="1" noChangeArrowheads="1"/>
              </p:cNvSpPr>
              <p:nvPr/>
            </p:nvSpPr>
            <p:spPr bwMode="auto">
              <a:xfrm>
                <a:off x="2826" y="1344"/>
                <a:ext cx="94" cy="48"/>
              </a:xfrm>
              <a:prstGeom prst="rect">
                <a:avLst/>
              </a:prstGeom>
              <a:solidFill>
                <a:srgbClr val="00CC00"/>
              </a:solidFill>
              <a:ln w="9525">
                <a:solidFill>
                  <a:schemeClr val="tx1"/>
                </a:solidFill>
                <a:miter lim="800000"/>
                <a:headEnd/>
                <a:tailEnd/>
              </a:ln>
            </p:spPr>
            <p:txBody>
              <a:bodyPr lIns="91418" tIns="45709" rIns="91418" bIns="45709">
                <a:spAutoFit/>
              </a:bodyPr>
              <a:lstStyle/>
              <a:p>
                <a:endParaRPr lang="zh-TW" altLang="en-US">
                  <a:ea typeface="新細明體" charset="0"/>
                  <a:cs typeface="新細明體" charset="0"/>
                </a:endParaRPr>
              </a:p>
            </p:txBody>
          </p:sp>
          <p:sp>
            <p:nvSpPr>
              <p:cNvPr id="17430" name="Rectangle 23"/>
              <p:cNvSpPr>
                <a:spLocks noChangeAspect="1" noChangeArrowheads="1"/>
              </p:cNvSpPr>
              <p:nvPr/>
            </p:nvSpPr>
            <p:spPr bwMode="auto">
              <a:xfrm>
                <a:off x="3202" y="1344"/>
                <a:ext cx="94" cy="48"/>
              </a:xfrm>
              <a:prstGeom prst="rect">
                <a:avLst/>
              </a:prstGeom>
              <a:solidFill>
                <a:srgbClr val="00CC00"/>
              </a:solidFill>
              <a:ln w="9525">
                <a:solidFill>
                  <a:schemeClr val="tx1"/>
                </a:solidFill>
                <a:miter lim="800000"/>
                <a:headEnd/>
                <a:tailEnd/>
              </a:ln>
            </p:spPr>
            <p:txBody>
              <a:bodyPr lIns="91418" tIns="45709" rIns="91418" bIns="45709">
                <a:spAutoFit/>
              </a:bodyPr>
              <a:lstStyle/>
              <a:p>
                <a:endParaRPr lang="zh-TW" altLang="en-US">
                  <a:ea typeface="新細明體" charset="0"/>
                  <a:cs typeface="新細明體" charset="0"/>
                </a:endParaRPr>
              </a:p>
            </p:txBody>
          </p:sp>
          <p:sp>
            <p:nvSpPr>
              <p:cNvPr id="17431" name="Rectangle 24"/>
              <p:cNvSpPr>
                <a:spLocks noChangeAspect="1" noChangeArrowheads="1"/>
              </p:cNvSpPr>
              <p:nvPr/>
            </p:nvSpPr>
            <p:spPr bwMode="auto">
              <a:xfrm>
                <a:off x="3456" y="1344"/>
                <a:ext cx="94" cy="48"/>
              </a:xfrm>
              <a:prstGeom prst="rect">
                <a:avLst/>
              </a:prstGeom>
              <a:solidFill>
                <a:srgbClr val="00CC00"/>
              </a:solidFill>
              <a:ln w="9525">
                <a:solidFill>
                  <a:schemeClr val="tx1"/>
                </a:solidFill>
                <a:miter lim="800000"/>
                <a:headEnd/>
                <a:tailEnd/>
              </a:ln>
            </p:spPr>
            <p:txBody>
              <a:bodyPr lIns="91418" tIns="45709" rIns="91418" bIns="45709">
                <a:spAutoFit/>
              </a:bodyPr>
              <a:lstStyle/>
              <a:p>
                <a:endParaRPr lang="zh-TW" altLang="en-US">
                  <a:ea typeface="新細明體" charset="0"/>
                  <a:cs typeface="新細明體" charset="0"/>
                </a:endParaRPr>
              </a:p>
            </p:txBody>
          </p:sp>
          <p:sp>
            <p:nvSpPr>
              <p:cNvPr id="17432" name="Rectangle 25"/>
              <p:cNvSpPr>
                <a:spLocks noChangeAspect="1" noChangeArrowheads="1"/>
              </p:cNvSpPr>
              <p:nvPr/>
            </p:nvSpPr>
            <p:spPr bwMode="auto">
              <a:xfrm>
                <a:off x="3794" y="1344"/>
                <a:ext cx="94" cy="48"/>
              </a:xfrm>
              <a:prstGeom prst="rect">
                <a:avLst/>
              </a:prstGeom>
              <a:solidFill>
                <a:srgbClr val="00CC00"/>
              </a:solidFill>
              <a:ln w="9525">
                <a:solidFill>
                  <a:schemeClr val="tx1"/>
                </a:solidFill>
                <a:miter lim="800000"/>
                <a:headEnd/>
                <a:tailEnd/>
              </a:ln>
            </p:spPr>
            <p:txBody>
              <a:bodyPr lIns="91418" tIns="45709" rIns="91418" bIns="45709">
                <a:spAutoFit/>
              </a:bodyPr>
              <a:lstStyle/>
              <a:p>
                <a:endParaRPr lang="zh-TW" altLang="en-US">
                  <a:ea typeface="新細明體" charset="0"/>
                  <a:cs typeface="新細明體" charset="0"/>
                </a:endParaRPr>
              </a:p>
            </p:txBody>
          </p:sp>
          <p:sp>
            <p:nvSpPr>
              <p:cNvPr id="17433" name="Rectangle 26"/>
              <p:cNvSpPr>
                <a:spLocks noChangeAspect="1" noChangeArrowheads="1"/>
              </p:cNvSpPr>
              <p:nvPr/>
            </p:nvSpPr>
            <p:spPr bwMode="auto">
              <a:xfrm>
                <a:off x="3888" y="1344"/>
                <a:ext cx="94" cy="48"/>
              </a:xfrm>
              <a:prstGeom prst="rect">
                <a:avLst/>
              </a:prstGeom>
              <a:solidFill>
                <a:srgbClr val="00CC00"/>
              </a:solidFill>
              <a:ln w="9525">
                <a:solidFill>
                  <a:schemeClr val="tx1"/>
                </a:solidFill>
                <a:miter lim="800000"/>
                <a:headEnd/>
                <a:tailEnd/>
              </a:ln>
            </p:spPr>
            <p:txBody>
              <a:bodyPr lIns="91418" tIns="45709" rIns="91418" bIns="45709">
                <a:spAutoFit/>
              </a:bodyPr>
              <a:lstStyle/>
              <a:p>
                <a:endParaRPr lang="zh-TW" altLang="en-US">
                  <a:ea typeface="新細明體" charset="0"/>
                  <a:cs typeface="新細明體" charset="0"/>
                </a:endParaRPr>
              </a:p>
            </p:txBody>
          </p:sp>
          <p:sp>
            <p:nvSpPr>
              <p:cNvPr id="17434" name="Rectangle 27"/>
              <p:cNvSpPr>
                <a:spLocks noChangeAspect="1" noChangeArrowheads="1"/>
              </p:cNvSpPr>
              <p:nvPr/>
            </p:nvSpPr>
            <p:spPr bwMode="auto">
              <a:xfrm>
                <a:off x="3984" y="1344"/>
                <a:ext cx="94" cy="48"/>
              </a:xfrm>
              <a:prstGeom prst="rect">
                <a:avLst/>
              </a:prstGeom>
              <a:solidFill>
                <a:srgbClr val="00CC00"/>
              </a:solidFill>
              <a:ln w="9525">
                <a:solidFill>
                  <a:schemeClr val="tx1"/>
                </a:solidFill>
                <a:miter lim="800000"/>
                <a:headEnd/>
                <a:tailEnd/>
              </a:ln>
            </p:spPr>
            <p:txBody>
              <a:bodyPr lIns="91418" tIns="45709" rIns="91418" bIns="45709">
                <a:spAutoFit/>
              </a:bodyPr>
              <a:lstStyle/>
              <a:p>
                <a:endParaRPr lang="zh-TW" altLang="en-US">
                  <a:ea typeface="新細明體" charset="0"/>
                  <a:cs typeface="新細明體" charset="0"/>
                </a:endParaRPr>
              </a:p>
            </p:txBody>
          </p:sp>
          <p:sp>
            <p:nvSpPr>
              <p:cNvPr id="17435" name="Rectangle 28"/>
              <p:cNvSpPr>
                <a:spLocks noChangeAspect="1" noChangeArrowheads="1"/>
              </p:cNvSpPr>
              <p:nvPr/>
            </p:nvSpPr>
            <p:spPr bwMode="auto">
              <a:xfrm>
                <a:off x="4080" y="1344"/>
                <a:ext cx="94" cy="48"/>
              </a:xfrm>
              <a:prstGeom prst="rect">
                <a:avLst/>
              </a:prstGeom>
              <a:solidFill>
                <a:srgbClr val="00CC00"/>
              </a:solidFill>
              <a:ln w="9525">
                <a:solidFill>
                  <a:schemeClr val="tx1"/>
                </a:solidFill>
                <a:miter lim="800000"/>
                <a:headEnd/>
                <a:tailEnd/>
              </a:ln>
            </p:spPr>
            <p:txBody>
              <a:bodyPr lIns="91418" tIns="45709" rIns="91418" bIns="45709">
                <a:spAutoFit/>
              </a:bodyPr>
              <a:lstStyle/>
              <a:p>
                <a:endParaRPr lang="zh-TW" altLang="en-US">
                  <a:ea typeface="新細明體" charset="0"/>
                  <a:cs typeface="新細明體" charset="0"/>
                </a:endParaRPr>
              </a:p>
            </p:txBody>
          </p:sp>
        </p:grpSp>
        <p:sp>
          <p:nvSpPr>
            <p:cNvPr id="17419" name="Text Box 29"/>
            <p:cNvSpPr txBox="1">
              <a:spLocks noChangeAspect="1" noChangeArrowheads="1"/>
            </p:cNvSpPr>
            <p:nvPr/>
          </p:nvSpPr>
          <p:spPr bwMode="auto">
            <a:xfrm>
              <a:off x="4176" y="1320"/>
              <a:ext cx="62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altLang="zh-TW" sz="1000">
                  <a:solidFill>
                    <a:srgbClr val="00CC00"/>
                  </a:solidFill>
                  <a:ea typeface="新細明體" charset="0"/>
                  <a:cs typeface="新細明體" charset="0"/>
                </a:rPr>
                <a:t>MODIS</a:t>
              </a:r>
              <a:endParaRPr lang="en-US" altLang="zh-TW">
                <a:ea typeface="新細明體" charset="0"/>
                <a:cs typeface="新細明體" charset="0"/>
              </a:endParaRPr>
            </a:p>
          </p:txBody>
        </p:sp>
        <p:sp>
          <p:nvSpPr>
            <p:cNvPr id="17420" name="Text Box 30"/>
            <p:cNvSpPr txBox="1">
              <a:spLocks noChangeAspect="1" noChangeArrowheads="1"/>
            </p:cNvSpPr>
            <p:nvPr/>
          </p:nvSpPr>
          <p:spPr bwMode="auto">
            <a:xfrm>
              <a:off x="4176" y="120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endParaRPr lang="nb-NO" altLang="zh-TW">
                <a:ea typeface="新細明體" charset="0"/>
                <a:cs typeface="新細明體" charset="0"/>
              </a:endParaRPr>
            </a:p>
          </p:txBody>
        </p:sp>
      </p:grpSp>
      <p:sp>
        <p:nvSpPr>
          <p:cNvPr id="17412" name="Rectangle 31"/>
          <p:cNvSpPr>
            <a:spLocks noChangeArrowheads="1"/>
          </p:cNvSpPr>
          <p:nvPr/>
        </p:nvSpPr>
        <p:spPr bwMode="auto">
          <a:xfrm>
            <a:off x="1870075" y="1882775"/>
            <a:ext cx="831850" cy="268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en-US">
              <a:ea typeface="新細明體" charset="0"/>
              <a:cs typeface="新細明體" charset="0"/>
            </a:endParaRPr>
          </a:p>
        </p:txBody>
      </p:sp>
      <p:sp>
        <p:nvSpPr>
          <p:cNvPr id="17413" name="Rectangle 32"/>
          <p:cNvSpPr>
            <a:spLocks noChangeArrowheads="1"/>
          </p:cNvSpPr>
          <p:nvPr/>
        </p:nvSpPr>
        <p:spPr bwMode="auto">
          <a:xfrm>
            <a:off x="4710113" y="1882775"/>
            <a:ext cx="1108075" cy="268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en-US">
              <a:ea typeface="新細明體" charset="0"/>
              <a:cs typeface="新細明體" charset="0"/>
            </a:endParaRPr>
          </a:p>
        </p:txBody>
      </p:sp>
      <p:sp>
        <p:nvSpPr>
          <p:cNvPr id="17414" name="Rectangle 33"/>
          <p:cNvSpPr>
            <a:spLocks noChangeArrowheads="1"/>
          </p:cNvSpPr>
          <p:nvPr/>
        </p:nvSpPr>
        <p:spPr bwMode="auto">
          <a:xfrm>
            <a:off x="3948113" y="1882775"/>
            <a:ext cx="831850" cy="1349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en-US">
              <a:ea typeface="新細明體" charset="0"/>
              <a:cs typeface="新細明體" charset="0"/>
            </a:endParaRPr>
          </a:p>
        </p:txBody>
      </p:sp>
      <p:sp>
        <p:nvSpPr>
          <p:cNvPr id="17415" name="Line 34"/>
          <p:cNvSpPr>
            <a:spLocks noChangeShapeType="1"/>
          </p:cNvSpPr>
          <p:nvPr/>
        </p:nvSpPr>
        <p:spPr bwMode="auto">
          <a:xfrm>
            <a:off x="4849813" y="1882775"/>
            <a:ext cx="554037" cy="268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16" name="Line 35"/>
          <p:cNvSpPr>
            <a:spLocks noChangeShapeType="1"/>
          </p:cNvSpPr>
          <p:nvPr/>
        </p:nvSpPr>
        <p:spPr bwMode="auto">
          <a:xfrm flipH="1">
            <a:off x="3948113" y="1882775"/>
            <a:ext cx="207962" cy="134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1676400" y="457200"/>
            <a:ext cx="579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spcBef>
                <a:spcPct val="50000"/>
              </a:spcBef>
            </a:pPr>
            <a:r>
              <a:rPr lang="en-US" altLang="zh-TW" sz="2800" b="1">
                <a:solidFill>
                  <a:srgbClr val="000099"/>
                </a:solidFill>
                <a:ea typeface="新細明體" charset="0"/>
                <a:cs typeface="新細明體" charset="0"/>
              </a:rPr>
              <a:t>MODIS Challenges</a:t>
            </a:r>
          </a:p>
        </p:txBody>
      </p:sp>
      <p:sp>
        <p:nvSpPr>
          <p:cNvPr id="18435" name="Text Box 3"/>
          <p:cNvSpPr txBox="1">
            <a:spLocks noChangeArrowheads="1"/>
          </p:cNvSpPr>
          <p:nvPr/>
        </p:nvSpPr>
        <p:spPr bwMode="auto">
          <a:xfrm>
            <a:off x="533400" y="1143000"/>
            <a:ext cx="81534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altLang="zh-TW" b="1" i="1">
                <a:ea typeface="新細明體" charset="0"/>
                <a:cs typeface="新細明體" charset="0"/>
              </a:rPr>
              <a:t>Multiple detectors:</a:t>
            </a:r>
          </a:p>
          <a:p>
            <a:pPr>
              <a:spcBef>
                <a:spcPct val="50000"/>
              </a:spcBef>
            </a:pPr>
            <a:r>
              <a:rPr lang="en-US" altLang="zh-TW">
                <a:ea typeface="新細明體" charset="0"/>
                <a:cs typeface="新細明體" charset="0"/>
              </a:rPr>
              <a:t>	Detector differences are noticeable</a:t>
            </a:r>
          </a:p>
          <a:p>
            <a:pPr>
              <a:spcBef>
                <a:spcPct val="50000"/>
              </a:spcBef>
            </a:pPr>
            <a:r>
              <a:rPr lang="en-US" altLang="zh-TW">
                <a:ea typeface="新細明體" charset="0"/>
                <a:cs typeface="新細明體" charset="0"/>
              </a:rPr>
              <a:t>	Dead or out-of-family detectors must be handled</a:t>
            </a:r>
          </a:p>
          <a:p>
            <a:pPr>
              <a:spcBef>
                <a:spcPct val="50000"/>
              </a:spcBef>
            </a:pPr>
            <a:r>
              <a:rPr lang="en-US" altLang="zh-TW">
                <a:ea typeface="新細明體" charset="0"/>
                <a:cs typeface="新細明體" charset="0"/>
              </a:rPr>
              <a:t>	Multiple samples along track introduce bowtie distortion</a:t>
            </a:r>
          </a:p>
          <a:p>
            <a:pPr>
              <a:spcBef>
                <a:spcPct val="50000"/>
              </a:spcBef>
            </a:pPr>
            <a:r>
              <a:rPr lang="en-US" altLang="zh-TW" b="1" i="1">
                <a:ea typeface="新細明體" charset="0"/>
                <a:cs typeface="新細明體" charset="0"/>
              </a:rPr>
              <a:t>Spectral information:</a:t>
            </a:r>
          </a:p>
          <a:p>
            <a:pPr>
              <a:spcBef>
                <a:spcPct val="50000"/>
              </a:spcBef>
            </a:pPr>
            <a:r>
              <a:rPr lang="en-US" altLang="zh-TW">
                <a:ea typeface="新細明體" charset="0"/>
                <a:cs typeface="新細明體" charset="0"/>
              </a:rPr>
              <a:t>	Many interdependent bands</a:t>
            </a:r>
          </a:p>
          <a:p>
            <a:pPr>
              <a:spcBef>
                <a:spcPct val="50000"/>
              </a:spcBef>
            </a:pPr>
            <a:r>
              <a:rPr lang="en-US" altLang="zh-TW">
                <a:ea typeface="新細明體" charset="0"/>
                <a:cs typeface="新細明體" charset="0"/>
              </a:rPr>
              <a:t>	How to utilize all the spectral information?</a:t>
            </a:r>
          </a:p>
          <a:p>
            <a:pPr>
              <a:spcBef>
                <a:spcPct val="50000"/>
              </a:spcBef>
            </a:pPr>
            <a:r>
              <a:rPr lang="en-US" altLang="zh-TW" b="1" i="1">
                <a:ea typeface="新細明體" charset="0"/>
                <a:cs typeface="新細明體" charset="0"/>
              </a:rPr>
              <a:t>Data rate:</a:t>
            </a:r>
          </a:p>
          <a:p>
            <a:pPr>
              <a:spcBef>
                <a:spcPct val="50000"/>
              </a:spcBef>
            </a:pPr>
            <a:r>
              <a:rPr lang="en-US" altLang="zh-TW">
                <a:ea typeface="新細明體" charset="0"/>
                <a:cs typeface="新細明體" charset="0"/>
              </a:rPr>
              <a:t>	Orders of magnitude larger than heritage sensors</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1863725" y="2992438"/>
            <a:ext cx="53895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eaLnBrk="0" hangingPunct="0"/>
            <a:r>
              <a:rPr lang="en-US" altLang="zh-TW" sz="4000" b="1">
                <a:solidFill>
                  <a:srgbClr val="000099"/>
                </a:solidFill>
                <a:ea typeface="新細明體" charset="0"/>
                <a:cs typeface="新細明體" charset="0"/>
              </a:rPr>
              <a:t>Scanner Characteristics</a:t>
            </a: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orr_Refl_1K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625" y="685800"/>
            <a:ext cx="396557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ext Box 3"/>
          <p:cNvSpPr txBox="1">
            <a:spLocks noChangeArrowheads="1"/>
          </p:cNvSpPr>
          <p:nvPr/>
        </p:nvSpPr>
        <p:spPr bwMode="auto">
          <a:xfrm>
            <a:off x="0" y="228600"/>
            <a:ext cx="4495800" cy="344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spcBef>
                <a:spcPct val="50000"/>
              </a:spcBef>
            </a:pPr>
            <a:r>
              <a:rPr lang="en-US" altLang="zh-TW" sz="2800" b="1">
                <a:solidFill>
                  <a:srgbClr val="000099"/>
                </a:solidFill>
                <a:ea typeface="新細明體" charset="0"/>
                <a:cs typeface="新細明體" charset="0"/>
              </a:rPr>
              <a:t>Image Acquisition Details</a:t>
            </a:r>
          </a:p>
          <a:p>
            <a:endParaRPr lang="en-US" altLang="zh-TW">
              <a:ea typeface="新細明體" charset="0"/>
              <a:cs typeface="新細明體" charset="0"/>
            </a:endParaRPr>
          </a:p>
          <a:p>
            <a:r>
              <a:rPr lang="en-US" altLang="zh-TW">
                <a:ea typeface="新細明體" charset="0"/>
                <a:cs typeface="新細明體" charset="0"/>
              </a:rPr>
              <a:t>Scan sequence:</a:t>
            </a:r>
            <a:endParaRPr lang="en-US" altLang="zh-TW">
              <a:ea typeface="新細明體" charset="0"/>
              <a:cs typeface="新細明體" charset="0"/>
              <a:sym typeface="Symbol" charset="0"/>
            </a:endParaRPr>
          </a:p>
          <a:p>
            <a:pPr>
              <a:buFontTx/>
              <a:buAutoNum type="arabicPeriod"/>
            </a:pPr>
            <a:r>
              <a:rPr lang="en-US" altLang="zh-TW">
                <a:ea typeface="新細明體" charset="0"/>
                <a:cs typeface="新細明體" charset="0"/>
                <a:sym typeface="Symbol" charset="0"/>
              </a:rPr>
              <a:t>Solar diffuser</a:t>
            </a:r>
          </a:p>
          <a:p>
            <a:pPr>
              <a:buFontTx/>
              <a:buAutoNum type="arabicPeriod"/>
            </a:pPr>
            <a:r>
              <a:rPr lang="en-US" altLang="zh-TW">
                <a:ea typeface="新細明體" charset="0"/>
                <a:cs typeface="新細明體" charset="0"/>
                <a:sym typeface="Symbol" charset="0"/>
              </a:rPr>
              <a:t>Spectroradiometric Calibration Assembly</a:t>
            </a:r>
          </a:p>
          <a:p>
            <a:pPr>
              <a:buFontTx/>
              <a:buAutoNum type="arabicPeriod"/>
            </a:pPr>
            <a:r>
              <a:rPr lang="en-US" altLang="zh-TW">
                <a:ea typeface="新細明體" charset="0"/>
                <a:cs typeface="新細明體" charset="0"/>
                <a:sym typeface="Symbol" charset="0"/>
              </a:rPr>
              <a:t>Blackbody</a:t>
            </a:r>
          </a:p>
          <a:p>
            <a:pPr>
              <a:buFontTx/>
              <a:buAutoNum type="arabicPeriod"/>
            </a:pPr>
            <a:r>
              <a:rPr lang="en-US" altLang="zh-TW">
                <a:ea typeface="新細明體" charset="0"/>
                <a:cs typeface="新細明體" charset="0"/>
                <a:sym typeface="Symbol" charset="0"/>
              </a:rPr>
              <a:t>Space View</a:t>
            </a:r>
          </a:p>
          <a:p>
            <a:pPr>
              <a:buFontTx/>
              <a:buAutoNum type="arabicPeriod"/>
            </a:pPr>
            <a:r>
              <a:rPr lang="en-US" altLang="zh-TW">
                <a:ea typeface="新細明體" charset="0"/>
                <a:cs typeface="新細明體" charset="0"/>
                <a:sym typeface="Symbol" charset="0"/>
              </a:rPr>
              <a:t>Earth scan</a:t>
            </a:r>
            <a:endParaRPr lang="en-US" altLang="zh-TW">
              <a:ea typeface="新細明體" charset="0"/>
              <a:cs typeface="新細明體" charset="0"/>
            </a:endParaRPr>
          </a:p>
        </p:txBody>
      </p:sp>
      <p:sp>
        <p:nvSpPr>
          <p:cNvPr id="20484" name="Line 4"/>
          <p:cNvSpPr>
            <a:spLocks noChangeShapeType="1"/>
          </p:cNvSpPr>
          <p:nvPr/>
        </p:nvSpPr>
        <p:spPr bwMode="auto">
          <a:xfrm>
            <a:off x="4572000" y="533400"/>
            <a:ext cx="426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485" name="Line 5"/>
          <p:cNvSpPr>
            <a:spLocks noChangeShapeType="1"/>
          </p:cNvSpPr>
          <p:nvPr/>
        </p:nvSpPr>
        <p:spPr bwMode="auto">
          <a:xfrm>
            <a:off x="4572000" y="533400"/>
            <a:ext cx="0" cy="6096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486" name="Text Box 6"/>
          <p:cNvSpPr txBox="1">
            <a:spLocks noChangeArrowheads="1"/>
          </p:cNvSpPr>
          <p:nvPr/>
        </p:nvSpPr>
        <p:spPr bwMode="auto">
          <a:xfrm rot="-5400000">
            <a:off x="2438400" y="3167063"/>
            <a:ext cx="381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altLang="zh-TW">
                <a:ea typeface="新細明體" charset="0"/>
                <a:cs typeface="新細明體" charset="0"/>
              </a:rPr>
              <a:t>Flight direction</a:t>
            </a:r>
          </a:p>
        </p:txBody>
      </p:sp>
      <p:sp>
        <p:nvSpPr>
          <p:cNvPr id="20487" name="Text Box 7"/>
          <p:cNvSpPr txBox="1">
            <a:spLocks noChangeArrowheads="1"/>
          </p:cNvSpPr>
          <p:nvPr/>
        </p:nvSpPr>
        <p:spPr bwMode="auto">
          <a:xfrm>
            <a:off x="5486400" y="762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altLang="zh-TW">
                <a:ea typeface="新細明體" charset="0"/>
                <a:cs typeface="新細明體" charset="0"/>
              </a:rPr>
              <a:t>Scan direction</a:t>
            </a:r>
          </a:p>
        </p:txBody>
      </p:sp>
      <p:pic>
        <p:nvPicPr>
          <p:cNvPr id="20488" name="Picture 8"/>
          <p:cNvPicPr>
            <a:picLocks noChangeAspect="1" noChangeArrowheads="1"/>
          </p:cNvPicPr>
          <p:nvPr/>
        </p:nvPicPr>
        <p:blipFill>
          <a:blip r:embed="rId4">
            <a:extLst>
              <a:ext uri="{28A0092B-C50C-407E-A947-70E740481C1C}">
                <a14:useLocalDpi xmlns:a14="http://schemas.microsoft.com/office/drawing/2010/main" val="0"/>
              </a:ext>
            </a:extLst>
          </a:blip>
          <a:srcRect b="12502"/>
          <a:stretch>
            <a:fillRect/>
          </a:stretch>
        </p:blipFill>
        <p:spPr bwMode="auto">
          <a:xfrm>
            <a:off x="0" y="3652838"/>
            <a:ext cx="4191000" cy="297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714375"/>
            <a:ext cx="7543800" cy="614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 Box 3"/>
          <p:cNvSpPr txBox="1">
            <a:spLocks noChangeArrowheads="1"/>
          </p:cNvSpPr>
          <p:nvPr/>
        </p:nvSpPr>
        <p:spPr bwMode="auto">
          <a:xfrm>
            <a:off x="1371600" y="228600"/>
            <a:ext cx="647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spcBef>
                <a:spcPct val="50000"/>
              </a:spcBef>
            </a:pPr>
            <a:r>
              <a:rPr lang="en-US" altLang="zh-TW" b="1">
                <a:solidFill>
                  <a:srgbClr val="000099"/>
                </a:solidFill>
                <a:ea typeface="新細明體" charset="0"/>
                <a:cs typeface="新細明體" charset="0"/>
              </a:rPr>
              <a:t>Growth of MODIS 1 km pixel with scan angle</a:t>
            </a: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4400" y="2362200"/>
            <a:ext cx="7315200" cy="914400"/>
            <a:chOff x="576" y="1920"/>
            <a:chExt cx="4608" cy="720"/>
          </a:xfrm>
        </p:grpSpPr>
        <p:sp>
          <p:nvSpPr>
            <p:cNvPr id="22584" name="Freeform 3"/>
            <p:cNvSpPr>
              <a:spLocks/>
            </p:cNvSpPr>
            <p:nvPr/>
          </p:nvSpPr>
          <p:spPr bwMode="auto">
            <a:xfrm>
              <a:off x="576" y="1920"/>
              <a:ext cx="4608" cy="240"/>
            </a:xfrm>
            <a:custGeom>
              <a:avLst/>
              <a:gdLst>
                <a:gd name="T0" fmla="*/ 0 w 4608"/>
                <a:gd name="T1" fmla="*/ 0 h 432"/>
                <a:gd name="T2" fmla="*/ 2304 w 4608"/>
                <a:gd name="T3" fmla="*/ 240 h 432"/>
                <a:gd name="T4" fmla="*/ 4608 w 4608"/>
                <a:gd name="T5" fmla="*/ 0 h 432"/>
                <a:gd name="T6" fmla="*/ 0 60000 65536"/>
                <a:gd name="T7" fmla="*/ 0 60000 65536"/>
                <a:gd name="T8" fmla="*/ 0 60000 65536"/>
                <a:gd name="T9" fmla="*/ 0 w 4608"/>
                <a:gd name="T10" fmla="*/ 0 h 432"/>
                <a:gd name="T11" fmla="*/ 4608 w 4608"/>
                <a:gd name="T12" fmla="*/ 432 h 432"/>
              </a:gdLst>
              <a:ahLst/>
              <a:cxnLst>
                <a:cxn ang="T6">
                  <a:pos x="T0" y="T1"/>
                </a:cxn>
                <a:cxn ang="T7">
                  <a:pos x="T2" y="T3"/>
                </a:cxn>
                <a:cxn ang="T8">
                  <a:pos x="T4" y="T5"/>
                </a:cxn>
              </a:cxnLst>
              <a:rect l="T9" t="T10" r="T11" b="T12"/>
              <a:pathLst>
                <a:path w="4608" h="432">
                  <a:moveTo>
                    <a:pt x="0" y="0"/>
                  </a:moveTo>
                  <a:cubicBezTo>
                    <a:pt x="768" y="216"/>
                    <a:pt x="1536" y="432"/>
                    <a:pt x="2304" y="432"/>
                  </a:cubicBezTo>
                  <a:cubicBezTo>
                    <a:pt x="3072" y="432"/>
                    <a:pt x="3840" y="216"/>
                    <a:pt x="4608"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ea typeface="新細明體" charset="0"/>
                <a:cs typeface="新細明體" charset="0"/>
              </a:endParaRPr>
            </a:p>
          </p:txBody>
        </p:sp>
        <p:sp>
          <p:nvSpPr>
            <p:cNvPr id="22585" name="Freeform 4"/>
            <p:cNvSpPr>
              <a:spLocks/>
            </p:cNvSpPr>
            <p:nvPr/>
          </p:nvSpPr>
          <p:spPr bwMode="auto">
            <a:xfrm>
              <a:off x="576" y="2400"/>
              <a:ext cx="4608" cy="240"/>
            </a:xfrm>
            <a:custGeom>
              <a:avLst/>
              <a:gdLst>
                <a:gd name="T0" fmla="*/ 0 w 4608"/>
                <a:gd name="T1" fmla="*/ 240 h 288"/>
                <a:gd name="T2" fmla="*/ 2304 w 4608"/>
                <a:gd name="T3" fmla="*/ 0 h 288"/>
                <a:gd name="T4" fmla="*/ 4608 w 4608"/>
                <a:gd name="T5" fmla="*/ 240 h 288"/>
                <a:gd name="T6" fmla="*/ 0 60000 65536"/>
                <a:gd name="T7" fmla="*/ 0 60000 65536"/>
                <a:gd name="T8" fmla="*/ 0 60000 65536"/>
                <a:gd name="T9" fmla="*/ 0 w 4608"/>
                <a:gd name="T10" fmla="*/ 0 h 288"/>
                <a:gd name="T11" fmla="*/ 4608 w 4608"/>
                <a:gd name="T12" fmla="*/ 288 h 288"/>
              </a:gdLst>
              <a:ahLst/>
              <a:cxnLst>
                <a:cxn ang="T6">
                  <a:pos x="T0" y="T1"/>
                </a:cxn>
                <a:cxn ang="T7">
                  <a:pos x="T2" y="T3"/>
                </a:cxn>
                <a:cxn ang="T8">
                  <a:pos x="T4" y="T5"/>
                </a:cxn>
              </a:cxnLst>
              <a:rect l="T9" t="T10" r="T11" b="T12"/>
              <a:pathLst>
                <a:path w="4608" h="288">
                  <a:moveTo>
                    <a:pt x="0" y="288"/>
                  </a:moveTo>
                  <a:cubicBezTo>
                    <a:pt x="768" y="144"/>
                    <a:pt x="1536" y="0"/>
                    <a:pt x="2304" y="0"/>
                  </a:cubicBezTo>
                  <a:cubicBezTo>
                    <a:pt x="3072" y="0"/>
                    <a:pt x="3840" y="144"/>
                    <a:pt x="4608" y="28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ea typeface="新細明體" charset="0"/>
                <a:cs typeface="新細明體" charset="0"/>
              </a:endParaRPr>
            </a:p>
          </p:txBody>
        </p:sp>
        <p:sp>
          <p:nvSpPr>
            <p:cNvPr id="22586" name="Line 5"/>
            <p:cNvSpPr>
              <a:spLocks noChangeShapeType="1"/>
            </p:cNvSpPr>
            <p:nvPr/>
          </p:nvSpPr>
          <p:spPr bwMode="auto">
            <a:xfrm>
              <a:off x="576" y="1920"/>
              <a:ext cx="0"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87" name="Line 6"/>
            <p:cNvSpPr>
              <a:spLocks noChangeShapeType="1"/>
            </p:cNvSpPr>
            <p:nvPr/>
          </p:nvSpPr>
          <p:spPr bwMode="auto">
            <a:xfrm flipV="1">
              <a:off x="5184" y="1920"/>
              <a:ext cx="0"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 name="Group 7"/>
          <p:cNvGrpSpPr>
            <a:grpSpLocks/>
          </p:cNvGrpSpPr>
          <p:nvPr/>
        </p:nvGrpSpPr>
        <p:grpSpPr bwMode="auto">
          <a:xfrm>
            <a:off x="914400" y="2667000"/>
            <a:ext cx="7315200" cy="914400"/>
            <a:chOff x="576" y="1920"/>
            <a:chExt cx="4608" cy="720"/>
          </a:xfrm>
        </p:grpSpPr>
        <p:sp>
          <p:nvSpPr>
            <p:cNvPr id="22580" name="Freeform 8"/>
            <p:cNvSpPr>
              <a:spLocks/>
            </p:cNvSpPr>
            <p:nvPr/>
          </p:nvSpPr>
          <p:spPr bwMode="auto">
            <a:xfrm>
              <a:off x="576" y="1920"/>
              <a:ext cx="4608" cy="240"/>
            </a:xfrm>
            <a:custGeom>
              <a:avLst/>
              <a:gdLst>
                <a:gd name="T0" fmla="*/ 0 w 4608"/>
                <a:gd name="T1" fmla="*/ 0 h 432"/>
                <a:gd name="T2" fmla="*/ 2304 w 4608"/>
                <a:gd name="T3" fmla="*/ 240 h 432"/>
                <a:gd name="T4" fmla="*/ 4608 w 4608"/>
                <a:gd name="T5" fmla="*/ 0 h 432"/>
                <a:gd name="T6" fmla="*/ 0 60000 65536"/>
                <a:gd name="T7" fmla="*/ 0 60000 65536"/>
                <a:gd name="T8" fmla="*/ 0 60000 65536"/>
                <a:gd name="T9" fmla="*/ 0 w 4608"/>
                <a:gd name="T10" fmla="*/ 0 h 432"/>
                <a:gd name="T11" fmla="*/ 4608 w 4608"/>
                <a:gd name="T12" fmla="*/ 432 h 432"/>
              </a:gdLst>
              <a:ahLst/>
              <a:cxnLst>
                <a:cxn ang="T6">
                  <a:pos x="T0" y="T1"/>
                </a:cxn>
                <a:cxn ang="T7">
                  <a:pos x="T2" y="T3"/>
                </a:cxn>
                <a:cxn ang="T8">
                  <a:pos x="T4" y="T5"/>
                </a:cxn>
              </a:cxnLst>
              <a:rect l="T9" t="T10" r="T11" b="T12"/>
              <a:pathLst>
                <a:path w="4608" h="432">
                  <a:moveTo>
                    <a:pt x="0" y="0"/>
                  </a:moveTo>
                  <a:cubicBezTo>
                    <a:pt x="768" y="216"/>
                    <a:pt x="1536" y="432"/>
                    <a:pt x="2304" y="432"/>
                  </a:cubicBezTo>
                  <a:cubicBezTo>
                    <a:pt x="3072" y="432"/>
                    <a:pt x="3840" y="216"/>
                    <a:pt x="4608" y="0"/>
                  </a:cubicBezTo>
                </a:path>
              </a:pathLst>
            </a:custGeom>
            <a:noFill/>
            <a:ln w="952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ea typeface="新細明體" charset="0"/>
                <a:cs typeface="新細明體" charset="0"/>
              </a:endParaRPr>
            </a:p>
          </p:txBody>
        </p:sp>
        <p:sp>
          <p:nvSpPr>
            <p:cNvPr id="22581" name="Freeform 9"/>
            <p:cNvSpPr>
              <a:spLocks/>
            </p:cNvSpPr>
            <p:nvPr/>
          </p:nvSpPr>
          <p:spPr bwMode="auto">
            <a:xfrm>
              <a:off x="576" y="2400"/>
              <a:ext cx="4608" cy="240"/>
            </a:xfrm>
            <a:custGeom>
              <a:avLst/>
              <a:gdLst>
                <a:gd name="T0" fmla="*/ 0 w 4608"/>
                <a:gd name="T1" fmla="*/ 240 h 288"/>
                <a:gd name="T2" fmla="*/ 2304 w 4608"/>
                <a:gd name="T3" fmla="*/ 0 h 288"/>
                <a:gd name="T4" fmla="*/ 4608 w 4608"/>
                <a:gd name="T5" fmla="*/ 240 h 288"/>
                <a:gd name="T6" fmla="*/ 0 60000 65536"/>
                <a:gd name="T7" fmla="*/ 0 60000 65536"/>
                <a:gd name="T8" fmla="*/ 0 60000 65536"/>
                <a:gd name="T9" fmla="*/ 0 w 4608"/>
                <a:gd name="T10" fmla="*/ 0 h 288"/>
                <a:gd name="T11" fmla="*/ 4608 w 4608"/>
                <a:gd name="T12" fmla="*/ 288 h 288"/>
              </a:gdLst>
              <a:ahLst/>
              <a:cxnLst>
                <a:cxn ang="T6">
                  <a:pos x="T0" y="T1"/>
                </a:cxn>
                <a:cxn ang="T7">
                  <a:pos x="T2" y="T3"/>
                </a:cxn>
                <a:cxn ang="T8">
                  <a:pos x="T4" y="T5"/>
                </a:cxn>
              </a:cxnLst>
              <a:rect l="T9" t="T10" r="T11" b="T12"/>
              <a:pathLst>
                <a:path w="4608" h="288">
                  <a:moveTo>
                    <a:pt x="0" y="288"/>
                  </a:moveTo>
                  <a:cubicBezTo>
                    <a:pt x="768" y="144"/>
                    <a:pt x="1536" y="0"/>
                    <a:pt x="2304" y="0"/>
                  </a:cubicBezTo>
                  <a:cubicBezTo>
                    <a:pt x="3072" y="0"/>
                    <a:pt x="3840" y="144"/>
                    <a:pt x="4608" y="288"/>
                  </a:cubicBezTo>
                </a:path>
              </a:pathLst>
            </a:custGeom>
            <a:noFill/>
            <a:ln w="952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ea typeface="新細明體" charset="0"/>
                <a:cs typeface="新細明體" charset="0"/>
              </a:endParaRPr>
            </a:p>
          </p:txBody>
        </p:sp>
        <p:sp>
          <p:nvSpPr>
            <p:cNvPr id="22582" name="Line 10"/>
            <p:cNvSpPr>
              <a:spLocks noChangeShapeType="1"/>
            </p:cNvSpPr>
            <p:nvPr/>
          </p:nvSpPr>
          <p:spPr bwMode="auto">
            <a:xfrm>
              <a:off x="576" y="1920"/>
              <a:ext cx="0" cy="72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83" name="Line 11"/>
            <p:cNvSpPr>
              <a:spLocks noChangeShapeType="1"/>
            </p:cNvSpPr>
            <p:nvPr/>
          </p:nvSpPr>
          <p:spPr bwMode="auto">
            <a:xfrm flipV="1">
              <a:off x="5184" y="1920"/>
              <a:ext cx="0" cy="72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 name="Group 12"/>
          <p:cNvGrpSpPr>
            <a:grpSpLocks/>
          </p:cNvGrpSpPr>
          <p:nvPr/>
        </p:nvGrpSpPr>
        <p:grpSpPr bwMode="auto">
          <a:xfrm>
            <a:off x="914400" y="2971800"/>
            <a:ext cx="7315200" cy="914400"/>
            <a:chOff x="576" y="1920"/>
            <a:chExt cx="4608" cy="720"/>
          </a:xfrm>
        </p:grpSpPr>
        <p:sp>
          <p:nvSpPr>
            <p:cNvPr id="22576" name="Freeform 13"/>
            <p:cNvSpPr>
              <a:spLocks/>
            </p:cNvSpPr>
            <p:nvPr/>
          </p:nvSpPr>
          <p:spPr bwMode="auto">
            <a:xfrm>
              <a:off x="576" y="1920"/>
              <a:ext cx="4608" cy="240"/>
            </a:xfrm>
            <a:custGeom>
              <a:avLst/>
              <a:gdLst>
                <a:gd name="T0" fmla="*/ 0 w 4608"/>
                <a:gd name="T1" fmla="*/ 0 h 432"/>
                <a:gd name="T2" fmla="*/ 2304 w 4608"/>
                <a:gd name="T3" fmla="*/ 240 h 432"/>
                <a:gd name="T4" fmla="*/ 4608 w 4608"/>
                <a:gd name="T5" fmla="*/ 0 h 432"/>
                <a:gd name="T6" fmla="*/ 0 60000 65536"/>
                <a:gd name="T7" fmla="*/ 0 60000 65536"/>
                <a:gd name="T8" fmla="*/ 0 60000 65536"/>
                <a:gd name="T9" fmla="*/ 0 w 4608"/>
                <a:gd name="T10" fmla="*/ 0 h 432"/>
                <a:gd name="T11" fmla="*/ 4608 w 4608"/>
                <a:gd name="T12" fmla="*/ 432 h 432"/>
              </a:gdLst>
              <a:ahLst/>
              <a:cxnLst>
                <a:cxn ang="T6">
                  <a:pos x="T0" y="T1"/>
                </a:cxn>
                <a:cxn ang="T7">
                  <a:pos x="T2" y="T3"/>
                </a:cxn>
                <a:cxn ang="T8">
                  <a:pos x="T4" y="T5"/>
                </a:cxn>
              </a:cxnLst>
              <a:rect l="T9" t="T10" r="T11" b="T12"/>
              <a:pathLst>
                <a:path w="4608" h="432">
                  <a:moveTo>
                    <a:pt x="0" y="0"/>
                  </a:moveTo>
                  <a:cubicBezTo>
                    <a:pt x="768" y="216"/>
                    <a:pt x="1536" y="432"/>
                    <a:pt x="2304" y="432"/>
                  </a:cubicBezTo>
                  <a:cubicBezTo>
                    <a:pt x="3072" y="432"/>
                    <a:pt x="3840" y="216"/>
                    <a:pt x="4608"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ea typeface="新細明體" charset="0"/>
                <a:cs typeface="新細明體" charset="0"/>
              </a:endParaRPr>
            </a:p>
          </p:txBody>
        </p:sp>
        <p:sp>
          <p:nvSpPr>
            <p:cNvPr id="22577" name="Freeform 14"/>
            <p:cNvSpPr>
              <a:spLocks/>
            </p:cNvSpPr>
            <p:nvPr/>
          </p:nvSpPr>
          <p:spPr bwMode="auto">
            <a:xfrm>
              <a:off x="576" y="2400"/>
              <a:ext cx="4608" cy="240"/>
            </a:xfrm>
            <a:custGeom>
              <a:avLst/>
              <a:gdLst>
                <a:gd name="T0" fmla="*/ 0 w 4608"/>
                <a:gd name="T1" fmla="*/ 240 h 288"/>
                <a:gd name="T2" fmla="*/ 2304 w 4608"/>
                <a:gd name="T3" fmla="*/ 0 h 288"/>
                <a:gd name="T4" fmla="*/ 4608 w 4608"/>
                <a:gd name="T5" fmla="*/ 240 h 288"/>
                <a:gd name="T6" fmla="*/ 0 60000 65536"/>
                <a:gd name="T7" fmla="*/ 0 60000 65536"/>
                <a:gd name="T8" fmla="*/ 0 60000 65536"/>
                <a:gd name="T9" fmla="*/ 0 w 4608"/>
                <a:gd name="T10" fmla="*/ 0 h 288"/>
                <a:gd name="T11" fmla="*/ 4608 w 4608"/>
                <a:gd name="T12" fmla="*/ 288 h 288"/>
              </a:gdLst>
              <a:ahLst/>
              <a:cxnLst>
                <a:cxn ang="T6">
                  <a:pos x="T0" y="T1"/>
                </a:cxn>
                <a:cxn ang="T7">
                  <a:pos x="T2" y="T3"/>
                </a:cxn>
                <a:cxn ang="T8">
                  <a:pos x="T4" y="T5"/>
                </a:cxn>
              </a:cxnLst>
              <a:rect l="T9" t="T10" r="T11" b="T12"/>
              <a:pathLst>
                <a:path w="4608" h="288">
                  <a:moveTo>
                    <a:pt x="0" y="288"/>
                  </a:moveTo>
                  <a:cubicBezTo>
                    <a:pt x="768" y="144"/>
                    <a:pt x="1536" y="0"/>
                    <a:pt x="2304" y="0"/>
                  </a:cubicBezTo>
                  <a:cubicBezTo>
                    <a:pt x="3072" y="0"/>
                    <a:pt x="3840" y="144"/>
                    <a:pt x="4608" y="28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ea typeface="新細明體" charset="0"/>
                <a:cs typeface="新細明體" charset="0"/>
              </a:endParaRPr>
            </a:p>
          </p:txBody>
        </p:sp>
        <p:sp>
          <p:nvSpPr>
            <p:cNvPr id="22578" name="Line 15"/>
            <p:cNvSpPr>
              <a:spLocks noChangeShapeType="1"/>
            </p:cNvSpPr>
            <p:nvPr/>
          </p:nvSpPr>
          <p:spPr bwMode="auto">
            <a:xfrm>
              <a:off x="576" y="1920"/>
              <a:ext cx="0"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79" name="Line 16"/>
            <p:cNvSpPr>
              <a:spLocks noChangeShapeType="1"/>
            </p:cNvSpPr>
            <p:nvPr/>
          </p:nvSpPr>
          <p:spPr bwMode="auto">
            <a:xfrm flipV="1">
              <a:off x="5184" y="1920"/>
              <a:ext cx="0"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 name="Group 17"/>
          <p:cNvGrpSpPr>
            <a:grpSpLocks/>
          </p:cNvGrpSpPr>
          <p:nvPr/>
        </p:nvGrpSpPr>
        <p:grpSpPr bwMode="auto">
          <a:xfrm>
            <a:off x="914400" y="3276600"/>
            <a:ext cx="7315200" cy="914400"/>
            <a:chOff x="576" y="1920"/>
            <a:chExt cx="4608" cy="720"/>
          </a:xfrm>
        </p:grpSpPr>
        <p:sp>
          <p:nvSpPr>
            <p:cNvPr id="22572" name="Freeform 18"/>
            <p:cNvSpPr>
              <a:spLocks/>
            </p:cNvSpPr>
            <p:nvPr/>
          </p:nvSpPr>
          <p:spPr bwMode="auto">
            <a:xfrm>
              <a:off x="576" y="1920"/>
              <a:ext cx="4608" cy="240"/>
            </a:xfrm>
            <a:custGeom>
              <a:avLst/>
              <a:gdLst>
                <a:gd name="T0" fmla="*/ 0 w 4608"/>
                <a:gd name="T1" fmla="*/ 0 h 432"/>
                <a:gd name="T2" fmla="*/ 2304 w 4608"/>
                <a:gd name="T3" fmla="*/ 240 h 432"/>
                <a:gd name="T4" fmla="*/ 4608 w 4608"/>
                <a:gd name="T5" fmla="*/ 0 h 432"/>
                <a:gd name="T6" fmla="*/ 0 60000 65536"/>
                <a:gd name="T7" fmla="*/ 0 60000 65536"/>
                <a:gd name="T8" fmla="*/ 0 60000 65536"/>
                <a:gd name="T9" fmla="*/ 0 w 4608"/>
                <a:gd name="T10" fmla="*/ 0 h 432"/>
                <a:gd name="T11" fmla="*/ 4608 w 4608"/>
                <a:gd name="T12" fmla="*/ 432 h 432"/>
              </a:gdLst>
              <a:ahLst/>
              <a:cxnLst>
                <a:cxn ang="T6">
                  <a:pos x="T0" y="T1"/>
                </a:cxn>
                <a:cxn ang="T7">
                  <a:pos x="T2" y="T3"/>
                </a:cxn>
                <a:cxn ang="T8">
                  <a:pos x="T4" y="T5"/>
                </a:cxn>
              </a:cxnLst>
              <a:rect l="T9" t="T10" r="T11" b="T12"/>
              <a:pathLst>
                <a:path w="4608" h="432">
                  <a:moveTo>
                    <a:pt x="0" y="0"/>
                  </a:moveTo>
                  <a:cubicBezTo>
                    <a:pt x="768" y="216"/>
                    <a:pt x="1536" y="432"/>
                    <a:pt x="2304" y="432"/>
                  </a:cubicBezTo>
                  <a:cubicBezTo>
                    <a:pt x="3072" y="432"/>
                    <a:pt x="3840" y="216"/>
                    <a:pt x="4608" y="0"/>
                  </a:cubicBezTo>
                </a:path>
              </a:pathLst>
            </a:custGeom>
            <a:noFill/>
            <a:ln w="952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ea typeface="新細明體" charset="0"/>
                <a:cs typeface="新細明體" charset="0"/>
              </a:endParaRPr>
            </a:p>
          </p:txBody>
        </p:sp>
        <p:sp>
          <p:nvSpPr>
            <p:cNvPr id="22573" name="Freeform 19"/>
            <p:cNvSpPr>
              <a:spLocks/>
            </p:cNvSpPr>
            <p:nvPr/>
          </p:nvSpPr>
          <p:spPr bwMode="auto">
            <a:xfrm>
              <a:off x="576" y="2400"/>
              <a:ext cx="4608" cy="240"/>
            </a:xfrm>
            <a:custGeom>
              <a:avLst/>
              <a:gdLst>
                <a:gd name="T0" fmla="*/ 0 w 4608"/>
                <a:gd name="T1" fmla="*/ 240 h 288"/>
                <a:gd name="T2" fmla="*/ 2304 w 4608"/>
                <a:gd name="T3" fmla="*/ 0 h 288"/>
                <a:gd name="T4" fmla="*/ 4608 w 4608"/>
                <a:gd name="T5" fmla="*/ 240 h 288"/>
                <a:gd name="T6" fmla="*/ 0 60000 65536"/>
                <a:gd name="T7" fmla="*/ 0 60000 65536"/>
                <a:gd name="T8" fmla="*/ 0 60000 65536"/>
                <a:gd name="T9" fmla="*/ 0 w 4608"/>
                <a:gd name="T10" fmla="*/ 0 h 288"/>
                <a:gd name="T11" fmla="*/ 4608 w 4608"/>
                <a:gd name="T12" fmla="*/ 288 h 288"/>
              </a:gdLst>
              <a:ahLst/>
              <a:cxnLst>
                <a:cxn ang="T6">
                  <a:pos x="T0" y="T1"/>
                </a:cxn>
                <a:cxn ang="T7">
                  <a:pos x="T2" y="T3"/>
                </a:cxn>
                <a:cxn ang="T8">
                  <a:pos x="T4" y="T5"/>
                </a:cxn>
              </a:cxnLst>
              <a:rect l="T9" t="T10" r="T11" b="T12"/>
              <a:pathLst>
                <a:path w="4608" h="288">
                  <a:moveTo>
                    <a:pt x="0" y="288"/>
                  </a:moveTo>
                  <a:cubicBezTo>
                    <a:pt x="768" y="144"/>
                    <a:pt x="1536" y="0"/>
                    <a:pt x="2304" y="0"/>
                  </a:cubicBezTo>
                  <a:cubicBezTo>
                    <a:pt x="3072" y="0"/>
                    <a:pt x="3840" y="144"/>
                    <a:pt x="4608" y="288"/>
                  </a:cubicBezTo>
                </a:path>
              </a:pathLst>
            </a:custGeom>
            <a:noFill/>
            <a:ln w="952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ea typeface="新細明體" charset="0"/>
                <a:cs typeface="新細明體" charset="0"/>
              </a:endParaRPr>
            </a:p>
          </p:txBody>
        </p:sp>
        <p:sp>
          <p:nvSpPr>
            <p:cNvPr id="22574" name="Line 20"/>
            <p:cNvSpPr>
              <a:spLocks noChangeShapeType="1"/>
            </p:cNvSpPr>
            <p:nvPr/>
          </p:nvSpPr>
          <p:spPr bwMode="auto">
            <a:xfrm>
              <a:off x="576" y="1920"/>
              <a:ext cx="0" cy="72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75" name="Line 21"/>
            <p:cNvSpPr>
              <a:spLocks noChangeShapeType="1"/>
            </p:cNvSpPr>
            <p:nvPr/>
          </p:nvSpPr>
          <p:spPr bwMode="auto">
            <a:xfrm flipV="1">
              <a:off x="5184" y="1920"/>
              <a:ext cx="0" cy="72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 name="Group 22"/>
          <p:cNvGrpSpPr>
            <a:grpSpLocks/>
          </p:cNvGrpSpPr>
          <p:nvPr/>
        </p:nvGrpSpPr>
        <p:grpSpPr bwMode="auto">
          <a:xfrm>
            <a:off x="914400" y="3581400"/>
            <a:ext cx="7315200" cy="914400"/>
            <a:chOff x="576" y="1920"/>
            <a:chExt cx="4608" cy="720"/>
          </a:xfrm>
        </p:grpSpPr>
        <p:sp>
          <p:nvSpPr>
            <p:cNvPr id="22568" name="Freeform 23"/>
            <p:cNvSpPr>
              <a:spLocks/>
            </p:cNvSpPr>
            <p:nvPr/>
          </p:nvSpPr>
          <p:spPr bwMode="auto">
            <a:xfrm>
              <a:off x="576" y="1920"/>
              <a:ext cx="4608" cy="240"/>
            </a:xfrm>
            <a:custGeom>
              <a:avLst/>
              <a:gdLst>
                <a:gd name="T0" fmla="*/ 0 w 4608"/>
                <a:gd name="T1" fmla="*/ 0 h 432"/>
                <a:gd name="T2" fmla="*/ 2304 w 4608"/>
                <a:gd name="T3" fmla="*/ 240 h 432"/>
                <a:gd name="T4" fmla="*/ 4608 w 4608"/>
                <a:gd name="T5" fmla="*/ 0 h 432"/>
                <a:gd name="T6" fmla="*/ 0 60000 65536"/>
                <a:gd name="T7" fmla="*/ 0 60000 65536"/>
                <a:gd name="T8" fmla="*/ 0 60000 65536"/>
                <a:gd name="T9" fmla="*/ 0 w 4608"/>
                <a:gd name="T10" fmla="*/ 0 h 432"/>
                <a:gd name="T11" fmla="*/ 4608 w 4608"/>
                <a:gd name="T12" fmla="*/ 432 h 432"/>
              </a:gdLst>
              <a:ahLst/>
              <a:cxnLst>
                <a:cxn ang="T6">
                  <a:pos x="T0" y="T1"/>
                </a:cxn>
                <a:cxn ang="T7">
                  <a:pos x="T2" y="T3"/>
                </a:cxn>
                <a:cxn ang="T8">
                  <a:pos x="T4" y="T5"/>
                </a:cxn>
              </a:cxnLst>
              <a:rect l="T9" t="T10" r="T11" b="T12"/>
              <a:pathLst>
                <a:path w="4608" h="432">
                  <a:moveTo>
                    <a:pt x="0" y="0"/>
                  </a:moveTo>
                  <a:cubicBezTo>
                    <a:pt x="768" y="216"/>
                    <a:pt x="1536" y="432"/>
                    <a:pt x="2304" y="432"/>
                  </a:cubicBezTo>
                  <a:cubicBezTo>
                    <a:pt x="3072" y="432"/>
                    <a:pt x="3840" y="216"/>
                    <a:pt x="4608"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ea typeface="新細明體" charset="0"/>
                <a:cs typeface="新細明體" charset="0"/>
              </a:endParaRPr>
            </a:p>
          </p:txBody>
        </p:sp>
        <p:sp>
          <p:nvSpPr>
            <p:cNvPr id="22569" name="Freeform 24"/>
            <p:cNvSpPr>
              <a:spLocks/>
            </p:cNvSpPr>
            <p:nvPr/>
          </p:nvSpPr>
          <p:spPr bwMode="auto">
            <a:xfrm>
              <a:off x="576" y="2400"/>
              <a:ext cx="4608" cy="240"/>
            </a:xfrm>
            <a:custGeom>
              <a:avLst/>
              <a:gdLst>
                <a:gd name="T0" fmla="*/ 0 w 4608"/>
                <a:gd name="T1" fmla="*/ 240 h 288"/>
                <a:gd name="T2" fmla="*/ 2304 w 4608"/>
                <a:gd name="T3" fmla="*/ 0 h 288"/>
                <a:gd name="T4" fmla="*/ 4608 w 4608"/>
                <a:gd name="T5" fmla="*/ 240 h 288"/>
                <a:gd name="T6" fmla="*/ 0 60000 65536"/>
                <a:gd name="T7" fmla="*/ 0 60000 65536"/>
                <a:gd name="T8" fmla="*/ 0 60000 65536"/>
                <a:gd name="T9" fmla="*/ 0 w 4608"/>
                <a:gd name="T10" fmla="*/ 0 h 288"/>
                <a:gd name="T11" fmla="*/ 4608 w 4608"/>
                <a:gd name="T12" fmla="*/ 288 h 288"/>
              </a:gdLst>
              <a:ahLst/>
              <a:cxnLst>
                <a:cxn ang="T6">
                  <a:pos x="T0" y="T1"/>
                </a:cxn>
                <a:cxn ang="T7">
                  <a:pos x="T2" y="T3"/>
                </a:cxn>
                <a:cxn ang="T8">
                  <a:pos x="T4" y="T5"/>
                </a:cxn>
              </a:cxnLst>
              <a:rect l="T9" t="T10" r="T11" b="T12"/>
              <a:pathLst>
                <a:path w="4608" h="288">
                  <a:moveTo>
                    <a:pt x="0" y="288"/>
                  </a:moveTo>
                  <a:cubicBezTo>
                    <a:pt x="768" y="144"/>
                    <a:pt x="1536" y="0"/>
                    <a:pt x="2304" y="0"/>
                  </a:cubicBezTo>
                  <a:cubicBezTo>
                    <a:pt x="3072" y="0"/>
                    <a:pt x="3840" y="144"/>
                    <a:pt x="4608" y="28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ea typeface="新細明體" charset="0"/>
                <a:cs typeface="新細明體" charset="0"/>
              </a:endParaRPr>
            </a:p>
          </p:txBody>
        </p:sp>
        <p:sp>
          <p:nvSpPr>
            <p:cNvPr id="22570" name="Line 25"/>
            <p:cNvSpPr>
              <a:spLocks noChangeShapeType="1"/>
            </p:cNvSpPr>
            <p:nvPr/>
          </p:nvSpPr>
          <p:spPr bwMode="auto">
            <a:xfrm>
              <a:off x="576" y="1920"/>
              <a:ext cx="0"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71" name="Line 26"/>
            <p:cNvSpPr>
              <a:spLocks noChangeShapeType="1"/>
            </p:cNvSpPr>
            <p:nvPr/>
          </p:nvSpPr>
          <p:spPr bwMode="auto">
            <a:xfrm flipV="1">
              <a:off x="5184" y="1920"/>
              <a:ext cx="0"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 name="Group 27"/>
          <p:cNvGrpSpPr>
            <a:grpSpLocks/>
          </p:cNvGrpSpPr>
          <p:nvPr/>
        </p:nvGrpSpPr>
        <p:grpSpPr bwMode="auto">
          <a:xfrm>
            <a:off x="914400" y="3886200"/>
            <a:ext cx="7315200" cy="914400"/>
            <a:chOff x="576" y="1920"/>
            <a:chExt cx="4608" cy="720"/>
          </a:xfrm>
        </p:grpSpPr>
        <p:sp>
          <p:nvSpPr>
            <p:cNvPr id="22564" name="Freeform 28"/>
            <p:cNvSpPr>
              <a:spLocks/>
            </p:cNvSpPr>
            <p:nvPr/>
          </p:nvSpPr>
          <p:spPr bwMode="auto">
            <a:xfrm>
              <a:off x="576" y="1920"/>
              <a:ext cx="4608" cy="240"/>
            </a:xfrm>
            <a:custGeom>
              <a:avLst/>
              <a:gdLst>
                <a:gd name="T0" fmla="*/ 0 w 4608"/>
                <a:gd name="T1" fmla="*/ 0 h 432"/>
                <a:gd name="T2" fmla="*/ 2304 w 4608"/>
                <a:gd name="T3" fmla="*/ 240 h 432"/>
                <a:gd name="T4" fmla="*/ 4608 w 4608"/>
                <a:gd name="T5" fmla="*/ 0 h 432"/>
                <a:gd name="T6" fmla="*/ 0 60000 65536"/>
                <a:gd name="T7" fmla="*/ 0 60000 65536"/>
                <a:gd name="T8" fmla="*/ 0 60000 65536"/>
                <a:gd name="T9" fmla="*/ 0 w 4608"/>
                <a:gd name="T10" fmla="*/ 0 h 432"/>
                <a:gd name="T11" fmla="*/ 4608 w 4608"/>
                <a:gd name="T12" fmla="*/ 432 h 432"/>
              </a:gdLst>
              <a:ahLst/>
              <a:cxnLst>
                <a:cxn ang="T6">
                  <a:pos x="T0" y="T1"/>
                </a:cxn>
                <a:cxn ang="T7">
                  <a:pos x="T2" y="T3"/>
                </a:cxn>
                <a:cxn ang="T8">
                  <a:pos x="T4" y="T5"/>
                </a:cxn>
              </a:cxnLst>
              <a:rect l="T9" t="T10" r="T11" b="T12"/>
              <a:pathLst>
                <a:path w="4608" h="432">
                  <a:moveTo>
                    <a:pt x="0" y="0"/>
                  </a:moveTo>
                  <a:cubicBezTo>
                    <a:pt x="768" y="216"/>
                    <a:pt x="1536" y="432"/>
                    <a:pt x="2304" y="432"/>
                  </a:cubicBezTo>
                  <a:cubicBezTo>
                    <a:pt x="3072" y="432"/>
                    <a:pt x="3840" y="216"/>
                    <a:pt x="4608" y="0"/>
                  </a:cubicBezTo>
                </a:path>
              </a:pathLst>
            </a:custGeom>
            <a:noFill/>
            <a:ln w="952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ea typeface="新細明體" charset="0"/>
                <a:cs typeface="新細明體" charset="0"/>
              </a:endParaRPr>
            </a:p>
          </p:txBody>
        </p:sp>
        <p:sp>
          <p:nvSpPr>
            <p:cNvPr id="22565" name="Freeform 29"/>
            <p:cNvSpPr>
              <a:spLocks/>
            </p:cNvSpPr>
            <p:nvPr/>
          </p:nvSpPr>
          <p:spPr bwMode="auto">
            <a:xfrm>
              <a:off x="576" y="2400"/>
              <a:ext cx="4608" cy="240"/>
            </a:xfrm>
            <a:custGeom>
              <a:avLst/>
              <a:gdLst>
                <a:gd name="T0" fmla="*/ 0 w 4608"/>
                <a:gd name="T1" fmla="*/ 240 h 288"/>
                <a:gd name="T2" fmla="*/ 2304 w 4608"/>
                <a:gd name="T3" fmla="*/ 0 h 288"/>
                <a:gd name="T4" fmla="*/ 4608 w 4608"/>
                <a:gd name="T5" fmla="*/ 240 h 288"/>
                <a:gd name="T6" fmla="*/ 0 60000 65536"/>
                <a:gd name="T7" fmla="*/ 0 60000 65536"/>
                <a:gd name="T8" fmla="*/ 0 60000 65536"/>
                <a:gd name="T9" fmla="*/ 0 w 4608"/>
                <a:gd name="T10" fmla="*/ 0 h 288"/>
                <a:gd name="T11" fmla="*/ 4608 w 4608"/>
                <a:gd name="T12" fmla="*/ 288 h 288"/>
              </a:gdLst>
              <a:ahLst/>
              <a:cxnLst>
                <a:cxn ang="T6">
                  <a:pos x="T0" y="T1"/>
                </a:cxn>
                <a:cxn ang="T7">
                  <a:pos x="T2" y="T3"/>
                </a:cxn>
                <a:cxn ang="T8">
                  <a:pos x="T4" y="T5"/>
                </a:cxn>
              </a:cxnLst>
              <a:rect l="T9" t="T10" r="T11" b="T12"/>
              <a:pathLst>
                <a:path w="4608" h="288">
                  <a:moveTo>
                    <a:pt x="0" y="288"/>
                  </a:moveTo>
                  <a:cubicBezTo>
                    <a:pt x="768" y="144"/>
                    <a:pt x="1536" y="0"/>
                    <a:pt x="2304" y="0"/>
                  </a:cubicBezTo>
                  <a:cubicBezTo>
                    <a:pt x="3072" y="0"/>
                    <a:pt x="3840" y="144"/>
                    <a:pt x="4608" y="288"/>
                  </a:cubicBezTo>
                </a:path>
              </a:pathLst>
            </a:custGeom>
            <a:noFill/>
            <a:ln w="952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ea typeface="新細明體" charset="0"/>
                <a:cs typeface="新細明體" charset="0"/>
              </a:endParaRPr>
            </a:p>
          </p:txBody>
        </p:sp>
        <p:sp>
          <p:nvSpPr>
            <p:cNvPr id="22566" name="Line 30"/>
            <p:cNvSpPr>
              <a:spLocks noChangeShapeType="1"/>
            </p:cNvSpPr>
            <p:nvPr/>
          </p:nvSpPr>
          <p:spPr bwMode="auto">
            <a:xfrm>
              <a:off x="576" y="1920"/>
              <a:ext cx="0" cy="72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67" name="Line 31"/>
            <p:cNvSpPr>
              <a:spLocks noChangeShapeType="1"/>
            </p:cNvSpPr>
            <p:nvPr/>
          </p:nvSpPr>
          <p:spPr bwMode="auto">
            <a:xfrm flipV="1">
              <a:off x="5184" y="1920"/>
              <a:ext cx="0" cy="72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 name="Group 32"/>
          <p:cNvGrpSpPr>
            <a:grpSpLocks/>
          </p:cNvGrpSpPr>
          <p:nvPr/>
        </p:nvGrpSpPr>
        <p:grpSpPr bwMode="auto">
          <a:xfrm>
            <a:off x="914400" y="4191000"/>
            <a:ext cx="7315200" cy="914400"/>
            <a:chOff x="576" y="1920"/>
            <a:chExt cx="4608" cy="720"/>
          </a:xfrm>
        </p:grpSpPr>
        <p:sp>
          <p:nvSpPr>
            <p:cNvPr id="22560" name="Freeform 33"/>
            <p:cNvSpPr>
              <a:spLocks/>
            </p:cNvSpPr>
            <p:nvPr/>
          </p:nvSpPr>
          <p:spPr bwMode="auto">
            <a:xfrm>
              <a:off x="576" y="1920"/>
              <a:ext cx="4608" cy="240"/>
            </a:xfrm>
            <a:custGeom>
              <a:avLst/>
              <a:gdLst>
                <a:gd name="T0" fmla="*/ 0 w 4608"/>
                <a:gd name="T1" fmla="*/ 0 h 432"/>
                <a:gd name="T2" fmla="*/ 2304 w 4608"/>
                <a:gd name="T3" fmla="*/ 240 h 432"/>
                <a:gd name="T4" fmla="*/ 4608 w 4608"/>
                <a:gd name="T5" fmla="*/ 0 h 432"/>
                <a:gd name="T6" fmla="*/ 0 60000 65536"/>
                <a:gd name="T7" fmla="*/ 0 60000 65536"/>
                <a:gd name="T8" fmla="*/ 0 60000 65536"/>
                <a:gd name="T9" fmla="*/ 0 w 4608"/>
                <a:gd name="T10" fmla="*/ 0 h 432"/>
                <a:gd name="T11" fmla="*/ 4608 w 4608"/>
                <a:gd name="T12" fmla="*/ 432 h 432"/>
              </a:gdLst>
              <a:ahLst/>
              <a:cxnLst>
                <a:cxn ang="T6">
                  <a:pos x="T0" y="T1"/>
                </a:cxn>
                <a:cxn ang="T7">
                  <a:pos x="T2" y="T3"/>
                </a:cxn>
                <a:cxn ang="T8">
                  <a:pos x="T4" y="T5"/>
                </a:cxn>
              </a:cxnLst>
              <a:rect l="T9" t="T10" r="T11" b="T12"/>
              <a:pathLst>
                <a:path w="4608" h="432">
                  <a:moveTo>
                    <a:pt x="0" y="0"/>
                  </a:moveTo>
                  <a:cubicBezTo>
                    <a:pt x="768" y="216"/>
                    <a:pt x="1536" y="432"/>
                    <a:pt x="2304" y="432"/>
                  </a:cubicBezTo>
                  <a:cubicBezTo>
                    <a:pt x="3072" y="432"/>
                    <a:pt x="3840" y="216"/>
                    <a:pt x="4608"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ea typeface="新細明體" charset="0"/>
                <a:cs typeface="新細明體" charset="0"/>
              </a:endParaRPr>
            </a:p>
          </p:txBody>
        </p:sp>
        <p:sp>
          <p:nvSpPr>
            <p:cNvPr id="22561" name="Freeform 34"/>
            <p:cNvSpPr>
              <a:spLocks/>
            </p:cNvSpPr>
            <p:nvPr/>
          </p:nvSpPr>
          <p:spPr bwMode="auto">
            <a:xfrm>
              <a:off x="576" y="2400"/>
              <a:ext cx="4608" cy="240"/>
            </a:xfrm>
            <a:custGeom>
              <a:avLst/>
              <a:gdLst>
                <a:gd name="T0" fmla="*/ 0 w 4608"/>
                <a:gd name="T1" fmla="*/ 240 h 288"/>
                <a:gd name="T2" fmla="*/ 2304 w 4608"/>
                <a:gd name="T3" fmla="*/ 0 h 288"/>
                <a:gd name="T4" fmla="*/ 4608 w 4608"/>
                <a:gd name="T5" fmla="*/ 240 h 288"/>
                <a:gd name="T6" fmla="*/ 0 60000 65536"/>
                <a:gd name="T7" fmla="*/ 0 60000 65536"/>
                <a:gd name="T8" fmla="*/ 0 60000 65536"/>
                <a:gd name="T9" fmla="*/ 0 w 4608"/>
                <a:gd name="T10" fmla="*/ 0 h 288"/>
                <a:gd name="T11" fmla="*/ 4608 w 4608"/>
                <a:gd name="T12" fmla="*/ 288 h 288"/>
              </a:gdLst>
              <a:ahLst/>
              <a:cxnLst>
                <a:cxn ang="T6">
                  <a:pos x="T0" y="T1"/>
                </a:cxn>
                <a:cxn ang="T7">
                  <a:pos x="T2" y="T3"/>
                </a:cxn>
                <a:cxn ang="T8">
                  <a:pos x="T4" y="T5"/>
                </a:cxn>
              </a:cxnLst>
              <a:rect l="T9" t="T10" r="T11" b="T12"/>
              <a:pathLst>
                <a:path w="4608" h="288">
                  <a:moveTo>
                    <a:pt x="0" y="288"/>
                  </a:moveTo>
                  <a:cubicBezTo>
                    <a:pt x="768" y="144"/>
                    <a:pt x="1536" y="0"/>
                    <a:pt x="2304" y="0"/>
                  </a:cubicBezTo>
                  <a:cubicBezTo>
                    <a:pt x="3072" y="0"/>
                    <a:pt x="3840" y="144"/>
                    <a:pt x="4608" y="28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ea typeface="新細明體" charset="0"/>
                <a:cs typeface="新細明體" charset="0"/>
              </a:endParaRPr>
            </a:p>
          </p:txBody>
        </p:sp>
        <p:sp>
          <p:nvSpPr>
            <p:cNvPr id="22562" name="Line 35"/>
            <p:cNvSpPr>
              <a:spLocks noChangeShapeType="1"/>
            </p:cNvSpPr>
            <p:nvPr/>
          </p:nvSpPr>
          <p:spPr bwMode="auto">
            <a:xfrm>
              <a:off x="576" y="1920"/>
              <a:ext cx="0"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63" name="Line 36"/>
            <p:cNvSpPr>
              <a:spLocks noChangeShapeType="1"/>
            </p:cNvSpPr>
            <p:nvPr/>
          </p:nvSpPr>
          <p:spPr bwMode="auto">
            <a:xfrm flipV="1">
              <a:off x="5184" y="1920"/>
              <a:ext cx="0"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 name="Group 37"/>
          <p:cNvGrpSpPr>
            <a:grpSpLocks/>
          </p:cNvGrpSpPr>
          <p:nvPr/>
        </p:nvGrpSpPr>
        <p:grpSpPr bwMode="auto">
          <a:xfrm>
            <a:off x="914400" y="4495800"/>
            <a:ext cx="7315200" cy="914400"/>
            <a:chOff x="576" y="1920"/>
            <a:chExt cx="4608" cy="720"/>
          </a:xfrm>
        </p:grpSpPr>
        <p:sp>
          <p:nvSpPr>
            <p:cNvPr id="22556" name="Freeform 38"/>
            <p:cNvSpPr>
              <a:spLocks/>
            </p:cNvSpPr>
            <p:nvPr/>
          </p:nvSpPr>
          <p:spPr bwMode="auto">
            <a:xfrm>
              <a:off x="576" y="1920"/>
              <a:ext cx="4608" cy="240"/>
            </a:xfrm>
            <a:custGeom>
              <a:avLst/>
              <a:gdLst>
                <a:gd name="T0" fmla="*/ 0 w 4608"/>
                <a:gd name="T1" fmla="*/ 0 h 432"/>
                <a:gd name="T2" fmla="*/ 2304 w 4608"/>
                <a:gd name="T3" fmla="*/ 240 h 432"/>
                <a:gd name="T4" fmla="*/ 4608 w 4608"/>
                <a:gd name="T5" fmla="*/ 0 h 432"/>
                <a:gd name="T6" fmla="*/ 0 60000 65536"/>
                <a:gd name="T7" fmla="*/ 0 60000 65536"/>
                <a:gd name="T8" fmla="*/ 0 60000 65536"/>
                <a:gd name="T9" fmla="*/ 0 w 4608"/>
                <a:gd name="T10" fmla="*/ 0 h 432"/>
                <a:gd name="T11" fmla="*/ 4608 w 4608"/>
                <a:gd name="T12" fmla="*/ 432 h 432"/>
              </a:gdLst>
              <a:ahLst/>
              <a:cxnLst>
                <a:cxn ang="T6">
                  <a:pos x="T0" y="T1"/>
                </a:cxn>
                <a:cxn ang="T7">
                  <a:pos x="T2" y="T3"/>
                </a:cxn>
                <a:cxn ang="T8">
                  <a:pos x="T4" y="T5"/>
                </a:cxn>
              </a:cxnLst>
              <a:rect l="T9" t="T10" r="T11" b="T12"/>
              <a:pathLst>
                <a:path w="4608" h="432">
                  <a:moveTo>
                    <a:pt x="0" y="0"/>
                  </a:moveTo>
                  <a:cubicBezTo>
                    <a:pt x="768" y="216"/>
                    <a:pt x="1536" y="432"/>
                    <a:pt x="2304" y="432"/>
                  </a:cubicBezTo>
                  <a:cubicBezTo>
                    <a:pt x="3072" y="432"/>
                    <a:pt x="3840" y="216"/>
                    <a:pt x="4608" y="0"/>
                  </a:cubicBezTo>
                </a:path>
              </a:pathLst>
            </a:custGeom>
            <a:noFill/>
            <a:ln w="952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ea typeface="新細明體" charset="0"/>
                <a:cs typeface="新細明體" charset="0"/>
              </a:endParaRPr>
            </a:p>
          </p:txBody>
        </p:sp>
        <p:sp>
          <p:nvSpPr>
            <p:cNvPr id="22557" name="Freeform 39"/>
            <p:cNvSpPr>
              <a:spLocks/>
            </p:cNvSpPr>
            <p:nvPr/>
          </p:nvSpPr>
          <p:spPr bwMode="auto">
            <a:xfrm>
              <a:off x="576" y="2400"/>
              <a:ext cx="4608" cy="240"/>
            </a:xfrm>
            <a:custGeom>
              <a:avLst/>
              <a:gdLst>
                <a:gd name="T0" fmla="*/ 0 w 4608"/>
                <a:gd name="T1" fmla="*/ 240 h 288"/>
                <a:gd name="T2" fmla="*/ 2304 w 4608"/>
                <a:gd name="T3" fmla="*/ 0 h 288"/>
                <a:gd name="T4" fmla="*/ 4608 w 4608"/>
                <a:gd name="T5" fmla="*/ 240 h 288"/>
                <a:gd name="T6" fmla="*/ 0 60000 65536"/>
                <a:gd name="T7" fmla="*/ 0 60000 65536"/>
                <a:gd name="T8" fmla="*/ 0 60000 65536"/>
                <a:gd name="T9" fmla="*/ 0 w 4608"/>
                <a:gd name="T10" fmla="*/ 0 h 288"/>
                <a:gd name="T11" fmla="*/ 4608 w 4608"/>
                <a:gd name="T12" fmla="*/ 288 h 288"/>
              </a:gdLst>
              <a:ahLst/>
              <a:cxnLst>
                <a:cxn ang="T6">
                  <a:pos x="T0" y="T1"/>
                </a:cxn>
                <a:cxn ang="T7">
                  <a:pos x="T2" y="T3"/>
                </a:cxn>
                <a:cxn ang="T8">
                  <a:pos x="T4" y="T5"/>
                </a:cxn>
              </a:cxnLst>
              <a:rect l="T9" t="T10" r="T11" b="T12"/>
              <a:pathLst>
                <a:path w="4608" h="288">
                  <a:moveTo>
                    <a:pt x="0" y="288"/>
                  </a:moveTo>
                  <a:cubicBezTo>
                    <a:pt x="768" y="144"/>
                    <a:pt x="1536" y="0"/>
                    <a:pt x="2304" y="0"/>
                  </a:cubicBezTo>
                  <a:cubicBezTo>
                    <a:pt x="3072" y="0"/>
                    <a:pt x="3840" y="144"/>
                    <a:pt x="4608" y="288"/>
                  </a:cubicBezTo>
                </a:path>
              </a:pathLst>
            </a:custGeom>
            <a:noFill/>
            <a:ln w="952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ea typeface="新細明體" charset="0"/>
                <a:cs typeface="新細明體" charset="0"/>
              </a:endParaRPr>
            </a:p>
          </p:txBody>
        </p:sp>
        <p:sp>
          <p:nvSpPr>
            <p:cNvPr id="22558" name="Line 40"/>
            <p:cNvSpPr>
              <a:spLocks noChangeShapeType="1"/>
            </p:cNvSpPr>
            <p:nvPr/>
          </p:nvSpPr>
          <p:spPr bwMode="auto">
            <a:xfrm>
              <a:off x="576" y="1920"/>
              <a:ext cx="0" cy="72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59" name="Line 41"/>
            <p:cNvSpPr>
              <a:spLocks noChangeShapeType="1"/>
            </p:cNvSpPr>
            <p:nvPr/>
          </p:nvSpPr>
          <p:spPr bwMode="auto">
            <a:xfrm flipV="1">
              <a:off x="5184" y="1920"/>
              <a:ext cx="0" cy="72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 name="Group 42"/>
          <p:cNvGrpSpPr>
            <a:grpSpLocks/>
          </p:cNvGrpSpPr>
          <p:nvPr/>
        </p:nvGrpSpPr>
        <p:grpSpPr bwMode="auto">
          <a:xfrm>
            <a:off x="914400" y="4800600"/>
            <a:ext cx="7315200" cy="914400"/>
            <a:chOff x="576" y="1920"/>
            <a:chExt cx="4608" cy="720"/>
          </a:xfrm>
        </p:grpSpPr>
        <p:sp>
          <p:nvSpPr>
            <p:cNvPr id="22552" name="Freeform 43"/>
            <p:cNvSpPr>
              <a:spLocks/>
            </p:cNvSpPr>
            <p:nvPr/>
          </p:nvSpPr>
          <p:spPr bwMode="auto">
            <a:xfrm>
              <a:off x="576" y="1920"/>
              <a:ext cx="4608" cy="240"/>
            </a:xfrm>
            <a:custGeom>
              <a:avLst/>
              <a:gdLst>
                <a:gd name="T0" fmla="*/ 0 w 4608"/>
                <a:gd name="T1" fmla="*/ 0 h 432"/>
                <a:gd name="T2" fmla="*/ 2304 w 4608"/>
                <a:gd name="T3" fmla="*/ 240 h 432"/>
                <a:gd name="T4" fmla="*/ 4608 w 4608"/>
                <a:gd name="T5" fmla="*/ 0 h 432"/>
                <a:gd name="T6" fmla="*/ 0 60000 65536"/>
                <a:gd name="T7" fmla="*/ 0 60000 65536"/>
                <a:gd name="T8" fmla="*/ 0 60000 65536"/>
                <a:gd name="T9" fmla="*/ 0 w 4608"/>
                <a:gd name="T10" fmla="*/ 0 h 432"/>
                <a:gd name="T11" fmla="*/ 4608 w 4608"/>
                <a:gd name="T12" fmla="*/ 432 h 432"/>
              </a:gdLst>
              <a:ahLst/>
              <a:cxnLst>
                <a:cxn ang="T6">
                  <a:pos x="T0" y="T1"/>
                </a:cxn>
                <a:cxn ang="T7">
                  <a:pos x="T2" y="T3"/>
                </a:cxn>
                <a:cxn ang="T8">
                  <a:pos x="T4" y="T5"/>
                </a:cxn>
              </a:cxnLst>
              <a:rect l="T9" t="T10" r="T11" b="T12"/>
              <a:pathLst>
                <a:path w="4608" h="432">
                  <a:moveTo>
                    <a:pt x="0" y="0"/>
                  </a:moveTo>
                  <a:cubicBezTo>
                    <a:pt x="768" y="216"/>
                    <a:pt x="1536" y="432"/>
                    <a:pt x="2304" y="432"/>
                  </a:cubicBezTo>
                  <a:cubicBezTo>
                    <a:pt x="3072" y="432"/>
                    <a:pt x="3840" y="216"/>
                    <a:pt x="4608"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ea typeface="新細明體" charset="0"/>
                <a:cs typeface="新細明體" charset="0"/>
              </a:endParaRPr>
            </a:p>
          </p:txBody>
        </p:sp>
        <p:sp>
          <p:nvSpPr>
            <p:cNvPr id="22553" name="Freeform 44"/>
            <p:cNvSpPr>
              <a:spLocks/>
            </p:cNvSpPr>
            <p:nvPr/>
          </p:nvSpPr>
          <p:spPr bwMode="auto">
            <a:xfrm>
              <a:off x="576" y="2400"/>
              <a:ext cx="4608" cy="240"/>
            </a:xfrm>
            <a:custGeom>
              <a:avLst/>
              <a:gdLst>
                <a:gd name="T0" fmla="*/ 0 w 4608"/>
                <a:gd name="T1" fmla="*/ 240 h 288"/>
                <a:gd name="T2" fmla="*/ 2304 w 4608"/>
                <a:gd name="T3" fmla="*/ 0 h 288"/>
                <a:gd name="T4" fmla="*/ 4608 w 4608"/>
                <a:gd name="T5" fmla="*/ 240 h 288"/>
                <a:gd name="T6" fmla="*/ 0 60000 65536"/>
                <a:gd name="T7" fmla="*/ 0 60000 65536"/>
                <a:gd name="T8" fmla="*/ 0 60000 65536"/>
                <a:gd name="T9" fmla="*/ 0 w 4608"/>
                <a:gd name="T10" fmla="*/ 0 h 288"/>
                <a:gd name="T11" fmla="*/ 4608 w 4608"/>
                <a:gd name="T12" fmla="*/ 288 h 288"/>
              </a:gdLst>
              <a:ahLst/>
              <a:cxnLst>
                <a:cxn ang="T6">
                  <a:pos x="T0" y="T1"/>
                </a:cxn>
                <a:cxn ang="T7">
                  <a:pos x="T2" y="T3"/>
                </a:cxn>
                <a:cxn ang="T8">
                  <a:pos x="T4" y="T5"/>
                </a:cxn>
              </a:cxnLst>
              <a:rect l="T9" t="T10" r="T11" b="T12"/>
              <a:pathLst>
                <a:path w="4608" h="288">
                  <a:moveTo>
                    <a:pt x="0" y="288"/>
                  </a:moveTo>
                  <a:cubicBezTo>
                    <a:pt x="768" y="144"/>
                    <a:pt x="1536" y="0"/>
                    <a:pt x="2304" y="0"/>
                  </a:cubicBezTo>
                  <a:cubicBezTo>
                    <a:pt x="3072" y="0"/>
                    <a:pt x="3840" y="144"/>
                    <a:pt x="4608" y="28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ea typeface="新細明體" charset="0"/>
                <a:cs typeface="新細明體" charset="0"/>
              </a:endParaRPr>
            </a:p>
          </p:txBody>
        </p:sp>
        <p:sp>
          <p:nvSpPr>
            <p:cNvPr id="22554" name="Line 45"/>
            <p:cNvSpPr>
              <a:spLocks noChangeShapeType="1"/>
            </p:cNvSpPr>
            <p:nvPr/>
          </p:nvSpPr>
          <p:spPr bwMode="auto">
            <a:xfrm>
              <a:off x="576" y="1920"/>
              <a:ext cx="0"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55" name="Line 46"/>
            <p:cNvSpPr>
              <a:spLocks noChangeShapeType="1"/>
            </p:cNvSpPr>
            <p:nvPr/>
          </p:nvSpPr>
          <p:spPr bwMode="auto">
            <a:xfrm flipV="1">
              <a:off x="5184" y="1920"/>
              <a:ext cx="0"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1" name="Group 47"/>
          <p:cNvGrpSpPr>
            <a:grpSpLocks/>
          </p:cNvGrpSpPr>
          <p:nvPr/>
        </p:nvGrpSpPr>
        <p:grpSpPr bwMode="auto">
          <a:xfrm>
            <a:off x="914400" y="5105400"/>
            <a:ext cx="7315200" cy="914400"/>
            <a:chOff x="576" y="1920"/>
            <a:chExt cx="4608" cy="720"/>
          </a:xfrm>
        </p:grpSpPr>
        <p:sp>
          <p:nvSpPr>
            <p:cNvPr id="22548" name="Freeform 48"/>
            <p:cNvSpPr>
              <a:spLocks/>
            </p:cNvSpPr>
            <p:nvPr/>
          </p:nvSpPr>
          <p:spPr bwMode="auto">
            <a:xfrm>
              <a:off x="576" y="1920"/>
              <a:ext cx="4608" cy="240"/>
            </a:xfrm>
            <a:custGeom>
              <a:avLst/>
              <a:gdLst>
                <a:gd name="T0" fmla="*/ 0 w 4608"/>
                <a:gd name="T1" fmla="*/ 0 h 432"/>
                <a:gd name="T2" fmla="*/ 2304 w 4608"/>
                <a:gd name="T3" fmla="*/ 240 h 432"/>
                <a:gd name="T4" fmla="*/ 4608 w 4608"/>
                <a:gd name="T5" fmla="*/ 0 h 432"/>
                <a:gd name="T6" fmla="*/ 0 60000 65536"/>
                <a:gd name="T7" fmla="*/ 0 60000 65536"/>
                <a:gd name="T8" fmla="*/ 0 60000 65536"/>
                <a:gd name="T9" fmla="*/ 0 w 4608"/>
                <a:gd name="T10" fmla="*/ 0 h 432"/>
                <a:gd name="T11" fmla="*/ 4608 w 4608"/>
                <a:gd name="T12" fmla="*/ 432 h 432"/>
              </a:gdLst>
              <a:ahLst/>
              <a:cxnLst>
                <a:cxn ang="T6">
                  <a:pos x="T0" y="T1"/>
                </a:cxn>
                <a:cxn ang="T7">
                  <a:pos x="T2" y="T3"/>
                </a:cxn>
                <a:cxn ang="T8">
                  <a:pos x="T4" y="T5"/>
                </a:cxn>
              </a:cxnLst>
              <a:rect l="T9" t="T10" r="T11" b="T12"/>
              <a:pathLst>
                <a:path w="4608" h="432">
                  <a:moveTo>
                    <a:pt x="0" y="0"/>
                  </a:moveTo>
                  <a:cubicBezTo>
                    <a:pt x="768" y="216"/>
                    <a:pt x="1536" y="432"/>
                    <a:pt x="2304" y="432"/>
                  </a:cubicBezTo>
                  <a:cubicBezTo>
                    <a:pt x="3072" y="432"/>
                    <a:pt x="3840" y="216"/>
                    <a:pt x="4608" y="0"/>
                  </a:cubicBezTo>
                </a:path>
              </a:pathLst>
            </a:custGeom>
            <a:noFill/>
            <a:ln w="952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ea typeface="新細明體" charset="0"/>
                <a:cs typeface="新細明體" charset="0"/>
              </a:endParaRPr>
            </a:p>
          </p:txBody>
        </p:sp>
        <p:sp>
          <p:nvSpPr>
            <p:cNvPr id="22549" name="Freeform 49"/>
            <p:cNvSpPr>
              <a:spLocks/>
            </p:cNvSpPr>
            <p:nvPr/>
          </p:nvSpPr>
          <p:spPr bwMode="auto">
            <a:xfrm>
              <a:off x="576" y="2400"/>
              <a:ext cx="4608" cy="240"/>
            </a:xfrm>
            <a:custGeom>
              <a:avLst/>
              <a:gdLst>
                <a:gd name="T0" fmla="*/ 0 w 4608"/>
                <a:gd name="T1" fmla="*/ 240 h 288"/>
                <a:gd name="T2" fmla="*/ 2304 w 4608"/>
                <a:gd name="T3" fmla="*/ 0 h 288"/>
                <a:gd name="T4" fmla="*/ 4608 w 4608"/>
                <a:gd name="T5" fmla="*/ 240 h 288"/>
                <a:gd name="T6" fmla="*/ 0 60000 65536"/>
                <a:gd name="T7" fmla="*/ 0 60000 65536"/>
                <a:gd name="T8" fmla="*/ 0 60000 65536"/>
                <a:gd name="T9" fmla="*/ 0 w 4608"/>
                <a:gd name="T10" fmla="*/ 0 h 288"/>
                <a:gd name="T11" fmla="*/ 4608 w 4608"/>
                <a:gd name="T12" fmla="*/ 288 h 288"/>
              </a:gdLst>
              <a:ahLst/>
              <a:cxnLst>
                <a:cxn ang="T6">
                  <a:pos x="T0" y="T1"/>
                </a:cxn>
                <a:cxn ang="T7">
                  <a:pos x="T2" y="T3"/>
                </a:cxn>
                <a:cxn ang="T8">
                  <a:pos x="T4" y="T5"/>
                </a:cxn>
              </a:cxnLst>
              <a:rect l="T9" t="T10" r="T11" b="T12"/>
              <a:pathLst>
                <a:path w="4608" h="288">
                  <a:moveTo>
                    <a:pt x="0" y="288"/>
                  </a:moveTo>
                  <a:cubicBezTo>
                    <a:pt x="768" y="144"/>
                    <a:pt x="1536" y="0"/>
                    <a:pt x="2304" y="0"/>
                  </a:cubicBezTo>
                  <a:cubicBezTo>
                    <a:pt x="3072" y="0"/>
                    <a:pt x="3840" y="144"/>
                    <a:pt x="4608" y="288"/>
                  </a:cubicBezTo>
                </a:path>
              </a:pathLst>
            </a:custGeom>
            <a:noFill/>
            <a:ln w="952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ea typeface="新細明體" charset="0"/>
                <a:cs typeface="新細明體" charset="0"/>
              </a:endParaRPr>
            </a:p>
          </p:txBody>
        </p:sp>
        <p:sp>
          <p:nvSpPr>
            <p:cNvPr id="22550" name="Line 50"/>
            <p:cNvSpPr>
              <a:spLocks noChangeShapeType="1"/>
            </p:cNvSpPr>
            <p:nvPr/>
          </p:nvSpPr>
          <p:spPr bwMode="auto">
            <a:xfrm>
              <a:off x="576" y="1920"/>
              <a:ext cx="0" cy="72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51" name="Line 51"/>
            <p:cNvSpPr>
              <a:spLocks noChangeShapeType="1"/>
            </p:cNvSpPr>
            <p:nvPr/>
          </p:nvSpPr>
          <p:spPr bwMode="auto">
            <a:xfrm flipV="1">
              <a:off x="5184" y="1920"/>
              <a:ext cx="0" cy="72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 name="Group 52"/>
          <p:cNvGrpSpPr>
            <a:grpSpLocks/>
          </p:cNvGrpSpPr>
          <p:nvPr/>
        </p:nvGrpSpPr>
        <p:grpSpPr bwMode="auto">
          <a:xfrm>
            <a:off x="914400" y="5410200"/>
            <a:ext cx="7315200" cy="914400"/>
            <a:chOff x="576" y="1920"/>
            <a:chExt cx="4608" cy="720"/>
          </a:xfrm>
        </p:grpSpPr>
        <p:sp>
          <p:nvSpPr>
            <p:cNvPr id="22544" name="Freeform 53"/>
            <p:cNvSpPr>
              <a:spLocks/>
            </p:cNvSpPr>
            <p:nvPr/>
          </p:nvSpPr>
          <p:spPr bwMode="auto">
            <a:xfrm>
              <a:off x="576" y="1920"/>
              <a:ext cx="4608" cy="240"/>
            </a:xfrm>
            <a:custGeom>
              <a:avLst/>
              <a:gdLst>
                <a:gd name="T0" fmla="*/ 0 w 4608"/>
                <a:gd name="T1" fmla="*/ 0 h 432"/>
                <a:gd name="T2" fmla="*/ 2304 w 4608"/>
                <a:gd name="T3" fmla="*/ 240 h 432"/>
                <a:gd name="T4" fmla="*/ 4608 w 4608"/>
                <a:gd name="T5" fmla="*/ 0 h 432"/>
                <a:gd name="T6" fmla="*/ 0 60000 65536"/>
                <a:gd name="T7" fmla="*/ 0 60000 65536"/>
                <a:gd name="T8" fmla="*/ 0 60000 65536"/>
                <a:gd name="T9" fmla="*/ 0 w 4608"/>
                <a:gd name="T10" fmla="*/ 0 h 432"/>
                <a:gd name="T11" fmla="*/ 4608 w 4608"/>
                <a:gd name="T12" fmla="*/ 432 h 432"/>
              </a:gdLst>
              <a:ahLst/>
              <a:cxnLst>
                <a:cxn ang="T6">
                  <a:pos x="T0" y="T1"/>
                </a:cxn>
                <a:cxn ang="T7">
                  <a:pos x="T2" y="T3"/>
                </a:cxn>
                <a:cxn ang="T8">
                  <a:pos x="T4" y="T5"/>
                </a:cxn>
              </a:cxnLst>
              <a:rect l="T9" t="T10" r="T11" b="T12"/>
              <a:pathLst>
                <a:path w="4608" h="432">
                  <a:moveTo>
                    <a:pt x="0" y="0"/>
                  </a:moveTo>
                  <a:cubicBezTo>
                    <a:pt x="768" y="216"/>
                    <a:pt x="1536" y="432"/>
                    <a:pt x="2304" y="432"/>
                  </a:cubicBezTo>
                  <a:cubicBezTo>
                    <a:pt x="3072" y="432"/>
                    <a:pt x="3840" y="216"/>
                    <a:pt x="4608"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ea typeface="新細明體" charset="0"/>
                <a:cs typeface="新細明體" charset="0"/>
              </a:endParaRPr>
            </a:p>
          </p:txBody>
        </p:sp>
        <p:sp>
          <p:nvSpPr>
            <p:cNvPr id="22545" name="Freeform 54"/>
            <p:cNvSpPr>
              <a:spLocks/>
            </p:cNvSpPr>
            <p:nvPr/>
          </p:nvSpPr>
          <p:spPr bwMode="auto">
            <a:xfrm>
              <a:off x="576" y="2400"/>
              <a:ext cx="4608" cy="240"/>
            </a:xfrm>
            <a:custGeom>
              <a:avLst/>
              <a:gdLst>
                <a:gd name="T0" fmla="*/ 0 w 4608"/>
                <a:gd name="T1" fmla="*/ 240 h 288"/>
                <a:gd name="T2" fmla="*/ 2304 w 4608"/>
                <a:gd name="T3" fmla="*/ 0 h 288"/>
                <a:gd name="T4" fmla="*/ 4608 w 4608"/>
                <a:gd name="T5" fmla="*/ 240 h 288"/>
                <a:gd name="T6" fmla="*/ 0 60000 65536"/>
                <a:gd name="T7" fmla="*/ 0 60000 65536"/>
                <a:gd name="T8" fmla="*/ 0 60000 65536"/>
                <a:gd name="T9" fmla="*/ 0 w 4608"/>
                <a:gd name="T10" fmla="*/ 0 h 288"/>
                <a:gd name="T11" fmla="*/ 4608 w 4608"/>
                <a:gd name="T12" fmla="*/ 288 h 288"/>
              </a:gdLst>
              <a:ahLst/>
              <a:cxnLst>
                <a:cxn ang="T6">
                  <a:pos x="T0" y="T1"/>
                </a:cxn>
                <a:cxn ang="T7">
                  <a:pos x="T2" y="T3"/>
                </a:cxn>
                <a:cxn ang="T8">
                  <a:pos x="T4" y="T5"/>
                </a:cxn>
              </a:cxnLst>
              <a:rect l="T9" t="T10" r="T11" b="T12"/>
              <a:pathLst>
                <a:path w="4608" h="288">
                  <a:moveTo>
                    <a:pt x="0" y="288"/>
                  </a:moveTo>
                  <a:cubicBezTo>
                    <a:pt x="768" y="144"/>
                    <a:pt x="1536" y="0"/>
                    <a:pt x="2304" y="0"/>
                  </a:cubicBezTo>
                  <a:cubicBezTo>
                    <a:pt x="3072" y="0"/>
                    <a:pt x="3840" y="144"/>
                    <a:pt x="4608" y="28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ea typeface="新細明體" charset="0"/>
                <a:cs typeface="新細明體" charset="0"/>
              </a:endParaRPr>
            </a:p>
          </p:txBody>
        </p:sp>
        <p:sp>
          <p:nvSpPr>
            <p:cNvPr id="22546" name="Line 55"/>
            <p:cNvSpPr>
              <a:spLocks noChangeShapeType="1"/>
            </p:cNvSpPr>
            <p:nvPr/>
          </p:nvSpPr>
          <p:spPr bwMode="auto">
            <a:xfrm>
              <a:off x="576" y="1920"/>
              <a:ext cx="0"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47" name="Line 56"/>
            <p:cNvSpPr>
              <a:spLocks noChangeShapeType="1"/>
            </p:cNvSpPr>
            <p:nvPr/>
          </p:nvSpPr>
          <p:spPr bwMode="auto">
            <a:xfrm flipV="1">
              <a:off x="5184" y="1920"/>
              <a:ext cx="0"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541" name="Text Box 57"/>
          <p:cNvSpPr txBox="1">
            <a:spLocks noChangeArrowheads="1"/>
          </p:cNvSpPr>
          <p:nvPr/>
        </p:nvSpPr>
        <p:spPr bwMode="auto">
          <a:xfrm>
            <a:off x="1676400" y="457200"/>
            <a:ext cx="579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spcBef>
                <a:spcPct val="50000"/>
              </a:spcBef>
            </a:pPr>
            <a:r>
              <a:rPr lang="en-US" altLang="zh-TW" sz="2800" b="1">
                <a:solidFill>
                  <a:srgbClr val="000099"/>
                </a:solidFill>
                <a:ea typeface="新細明體" charset="0"/>
                <a:cs typeface="新細明體" charset="0"/>
              </a:rPr>
              <a:t>MODIS Bowtie Artifacts</a:t>
            </a:r>
          </a:p>
        </p:txBody>
      </p:sp>
      <p:sp>
        <p:nvSpPr>
          <p:cNvPr id="22542" name="Text Box 58"/>
          <p:cNvSpPr txBox="1">
            <a:spLocks noChangeArrowheads="1"/>
          </p:cNvSpPr>
          <p:nvPr/>
        </p:nvSpPr>
        <p:spPr bwMode="auto">
          <a:xfrm>
            <a:off x="762000" y="1158875"/>
            <a:ext cx="7696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spcBef>
                <a:spcPct val="50000"/>
              </a:spcBef>
            </a:pPr>
            <a:r>
              <a:rPr lang="en-US" altLang="zh-TW">
                <a:ea typeface="新細明體" charset="0"/>
                <a:cs typeface="新細明體" charset="0"/>
              </a:rPr>
              <a:t>Consecutive “bowtie” shaped scans are contiguous at nadir, and overlap as scan angle increases…</a:t>
            </a:r>
          </a:p>
        </p:txBody>
      </p:sp>
      <p:sp>
        <p:nvSpPr>
          <p:cNvPr id="22543" name="Line 59"/>
          <p:cNvSpPr>
            <a:spLocks noChangeShapeType="1"/>
          </p:cNvSpPr>
          <p:nvPr/>
        </p:nvSpPr>
        <p:spPr bwMode="auto">
          <a:xfrm>
            <a:off x="4572000" y="2133600"/>
            <a:ext cx="0" cy="441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1500"/>
                            </p:stCondLst>
                            <p:childTnLst>
                              <p:par>
                                <p:cTn id="9" presetID="22" presetClass="entr" presetSubtype="8" fill="hold" nodeType="after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nodeType="afterGroup">
                            <p:stCondLst>
                              <p:cond delay="3000"/>
                            </p:stCondLst>
                            <p:childTnLst>
                              <p:par>
                                <p:cTn id="13" presetID="22" presetClass="entr" presetSubtype="8" fill="hold" nodeType="afterEffect">
                                  <p:stCondLst>
                                    <p:cond delay="100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nodeType="afterGroup">
                            <p:stCondLst>
                              <p:cond delay="4500"/>
                            </p:stCondLst>
                            <p:childTnLst>
                              <p:par>
                                <p:cTn id="17" presetID="22" presetClass="entr" presetSubtype="8" fill="hold" nodeType="after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nodeType="afterGroup">
                            <p:stCondLst>
                              <p:cond delay="6000"/>
                            </p:stCondLst>
                            <p:childTnLst>
                              <p:par>
                                <p:cTn id="21" presetID="22" presetClass="entr" presetSubtype="8" fill="hold" nodeType="afterEffect">
                                  <p:stCondLst>
                                    <p:cond delay="100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nodeType="afterGroup">
                            <p:stCondLst>
                              <p:cond delay="7500"/>
                            </p:stCondLst>
                            <p:childTnLst>
                              <p:par>
                                <p:cTn id="25" presetID="22" presetClass="entr" presetSubtype="8" fill="hold" nodeType="afterEffect">
                                  <p:stCondLst>
                                    <p:cond delay="100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par>
                          <p:cTn id="28" fill="hold" nodeType="afterGroup">
                            <p:stCondLst>
                              <p:cond delay="9000"/>
                            </p:stCondLst>
                            <p:childTnLst>
                              <p:par>
                                <p:cTn id="29" presetID="22" presetClass="entr" presetSubtype="8" fill="hold" nodeType="afterEffect">
                                  <p:stCondLst>
                                    <p:cond delay="100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nodeType="afterGroup">
                            <p:stCondLst>
                              <p:cond delay="10500"/>
                            </p:stCondLst>
                            <p:childTnLst>
                              <p:par>
                                <p:cTn id="33" presetID="22" presetClass="entr" presetSubtype="8" fill="hold" nodeType="afterEffect">
                                  <p:stCondLst>
                                    <p:cond delay="100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par>
                          <p:cTn id="36" fill="hold" nodeType="afterGroup">
                            <p:stCondLst>
                              <p:cond delay="12000"/>
                            </p:stCondLst>
                            <p:childTnLst>
                              <p:par>
                                <p:cTn id="37" presetID="22" presetClass="entr" presetSubtype="8" fill="hold" nodeType="afterEffect">
                                  <p:stCondLst>
                                    <p:cond delay="100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nodeType="afterGroup">
                            <p:stCondLst>
                              <p:cond delay="13500"/>
                            </p:stCondLst>
                            <p:childTnLst>
                              <p:par>
                                <p:cTn id="41" presetID="22" presetClass="entr" presetSubtype="8" fill="hold" nodeType="afterEffect">
                                  <p:stCondLst>
                                    <p:cond delay="1000"/>
                                  </p:stCondLst>
                                  <p:childTnLst>
                                    <p:set>
                                      <p:cBhvr>
                                        <p:cTn id="42" dur="1" fill="hold">
                                          <p:stCondLst>
                                            <p:cond delay="0"/>
                                          </p:stCondLst>
                                        </p:cTn>
                                        <p:tgtEl>
                                          <p:spTgt spid="11"/>
                                        </p:tgtEl>
                                        <p:attrNameLst>
                                          <p:attrName>style.visibility</p:attrName>
                                        </p:attrNameLst>
                                      </p:cBhvr>
                                      <p:to>
                                        <p:strVal val="visible"/>
                                      </p:to>
                                    </p:set>
                                    <p:animEffect transition="in" filter="wipe(left)">
                                      <p:cBhvr>
                                        <p:cTn id="43" dur="500"/>
                                        <p:tgtEl>
                                          <p:spTgt spid="11"/>
                                        </p:tgtEl>
                                      </p:cBhvr>
                                    </p:animEffect>
                                  </p:childTnLst>
                                </p:cTn>
                              </p:par>
                            </p:childTnLst>
                          </p:cTn>
                        </p:par>
                        <p:par>
                          <p:cTn id="44" fill="hold" nodeType="afterGroup">
                            <p:stCondLst>
                              <p:cond delay="15000"/>
                            </p:stCondLst>
                            <p:childTnLst>
                              <p:par>
                                <p:cTn id="45" presetID="22" presetClass="entr" presetSubtype="8" fill="hold" nodeType="afterEffect">
                                  <p:stCondLst>
                                    <p:cond delay="100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bowtie"/>
          <p:cNvPicPr>
            <a:picLocks noChangeAspect="1" noChangeArrowheads="1"/>
          </p:cNvPicPr>
          <p:nvPr/>
        </p:nvPicPr>
        <p:blipFill>
          <a:blip r:embed="rId3">
            <a:extLst>
              <a:ext uri="{28A0092B-C50C-407E-A947-70E740481C1C}">
                <a14:useLocalDpi xmlns:a14="http://schemas.microsoft.com/office/drawing/2010/main" val="0"/>
              </a:ext>
            </a:extLst>
          </a:blip>
          <a:srcRect r="17999"/>
          <a:stretch>
            <a:fillRect/>
          </a:stretch>
        </p:blipFill>
        <p:spPr bwMode="auto">
          <a:xfrm>
            <a:off x="76200" y="609600"/>
            <a:ext cx="506095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3" descr="bowtie"/>
          <p:cNvPicPr>
            <a:picLocks noChangeAspect="1" noChangeArrowheads="1"/>
          </p:cNvPicPr>
          <p:nvPr/>
        </p:nvPicPr>
        <p:blipFill>
          <a:blip r:embed="rId3">
            <a:extLst>
              <a:ext uri="{28A0092B-C50C-407E-A947-70E740481C1C}">
                <a14:useLocalDpi xmlns:a14="http://schemas.microsoft.com/office/drawing/2010/main" val="0"/>
              </a:ext>
            </a:extLst>
          </a:blip>
          <a:srcRect l="24001" t="36000" r="48000" b="36000"/>
          <a:stretch>
            <a:fillRect/>
          </a:stretch>
        </p:blipFill>
        <p:spPr bwMode="auto">
          <a:xfrm>
            <a:off x="5345113" y="1447800"/>
            <a:ext cx="3189287"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 Box 4"/>
          <p:cNvSpPr txBox="1">
            <a:spLocks noChangeArrowheads="1"/>
          </p:cNvSpPr>
          <p:nvPr/>
        </p:nvSpPr>
        <p:spPr bwMode="auto">
          <a:xfrm>
            <a:off x="1371600" y="152400"/>
            <a:ext cx="647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spcBef>
                <a:spcPct val="50000"/>
              </a:spcBef>
            </a:pPr>
            <a:r>
              <a:rPr lang="en-US" altLang="zh-TW" b="1">
                <a:solidFill>
                  <a:srgbClr val="000099"/>
                </a:solidFill>
                <a:ea typeface="新細明體" charset="0"/>
                <a:cs typeface="新細明體" charset="0"/>
              </a:rPr>
              <a:t>MODIS bowtie artifacts at edge of swath</a:t>
            </a:r>
          </a:p>
        </p:txBody>
      </p:sp>
      <p:sp>
        <p:nvSpPr>
          <p:cNvPr id="23557" name="Text Box 5"/>
          <p:cNvSpPr txBox="1">
            <a:spLocks noChangeArrowheads="1"/>
          </p:cNvSpPr>
          <p:nvPr/>
        </p:nvSpPr>
        <p:spPr bwMode="auto">
          <a:xfrm>
            <a:off x="5105400" y="4938713"/>
            <a:ext cx="365760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spcBef>
                <a:spcPct val="50000"/>
              </a:spcBef>
            </a:pPr>
            <a:r>
              <a:rPr lang="en-US" altLang="zh-TW">
                <a:ea typeface="新細明體" charset="0"/>
                <a:cs typeface="新細明體" charset="0"/>
              </a:rPr>
              <a:t>Band 2 (0.87 micron)</a:t>
            </a:r>
          </a:p>
          <a:p>
            <a:pPr algn="ctr">
              <a:spcBef>
                <a:spcPct val="50000"/>
              </a:spcBef>
            </a:pPr>
            <a:r>
              <a:rPr lang="en-US" altLang="zh-TW">
                <a:ea typeface="新細明體" charset="0"/>
                <a:cs typeface="新細明體" charset="0"/>
              </a:rPr>
              <a:t>250 meter resolution</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2590800" y="3810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spcBef>
                <a:spcPct val="50000"/>
              </a:spcBef>
            </a:pPr>
            <a:r>
              <a:rPr lang="en-US" altLang="zh-TW" sz="2800" b="1">
                <a:solidFill>
                  <a:srgbClr val="000099"/>
                </a:solidFill>
                <a:ea typeface="新細明體" charset="0"/>
                <a:cs typeface="新細明體" charset="0"/>
              </a:rPr>
              <a:t>Slide Credits</a:t>
            </a:r>
          </a:p>
        </p:txBody>
      </p:sp>
      <p:sp>
        <p:nvSpPr>
          <p:cNvPr id="7171" name="Text Box 3"/>
          <p:cNvSpPr txBox="1">
            <a:spLocks noChangeArrowheads="1"/>
          </p:cNvSpPr>
          <p:nvPr/>
        </p:nvSpPr>
        <p:spPr bwMode="auto">
          <a:xfrm>
            <a:off x="609600" y="1524000"/>
            <a:ext cx="8077200" cy="328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25000"/>
              </a:spcBef>
            </a:pPr>
            <a:r>
              <a:rPr lang="en-US" altLang="zh-TW">
                <a:ea typeface="新細明體" charset="0"/>
                <a:cs typeface="新細明體" charset="0"/>
              </a:rPr>
              <a:t>University of Wisconsin-Madison: Paul Menzel, Steve Ackerman, Paolo Antonelli, Chris Moeller, Kathy Strabala, Bryan Baum, Suzanne Seemann.</a:t>
            </a:r>
          </a:p>
          <a:p>
            <a:pPr>
              <a:spcBef>
                <a:spcPct val="25000"/>
              </a:spcBef>
            </a:pPr>
            <a:endParaRPr lang="en-US" altLang="zh-TW">
              <a:ea typeface="新細明體" charset="0"/>
              <a:cs typeface="新細明體" charset="0"/>
            </a:endParaRPr>
          </a:p>
          <a:p>
            <a:pPr>
              <a:spcBef>
                <a:spcPct val="25000"/>
              </a:spcBef>
            </a:pPr>
            <a:r>
              <a:rPr lang="en-US" altLang="zh-TW">
                <a:ea typeface="新細明體" charset="0"/>
                <a:cs typeface="新細明體" charset="0"/>
              </a:rPr>
              <a:t>MODIS Science Team: Michael King, Steve Platnick, Eric Vermote, Robert Wolfe, Bob Evans, Jacques Descloitres, Jack Xiong.</a:t>
            </a:r>
          </a:p>
          <a:p>
            <a:pPr>
              <a:spcBef>
                <a:spcPct val="25000"/>
              </a:spcBef>
            </a:pPr>
            <a:endParaRPr lang="en-US" altLang="zh-TW">
              <a:ea typeface="新細明體" charset="0"/>
              <a:cs typeface="新細明體" charset="0"/>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1676400" y="776288"/>
            <a:ext cx="5791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spcBef>
                <a:spcPct val="50000"/>
              </a:spcBef>
            </a:pPr>
            <a:r>
              <a:rPr lang="en-US" altLang="zh-TW" sz="2800" b="1">
                <a:solidFill>
                  <a:srgbClr val="000099"/>
                </a:solidFill>
                <a:ea typeface="新細明體" charset="0"/>
                <a:cs typeface="新細明體" charset="0"/>
              </a:rPr>
              <a:t>Bowtie Artifacts</a:t>
            </a:r>
          </a:p>
        </p:txBody>
      </p:sp>
      <p:sp>
        <p:nvSpPr>
          <p:cNvPr id="24579" name="Text Box 3"/>
          <p:cNvSpPr txBox="1">
            <a:spLocks noChangeArrowheads="1"/>
          </p:cNvSpPr>
          <p:nvPr/>
        </p:nvSpPr>
        <p:spPr bwMode="auto">
          <a:xfrm>
            <a:off x="762000" y="1833563"/>
            <a:ext cx="76962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buFontTx/>
              <a:buAutoNum type="arabicPeriod"/>
            </a:pPr>
            <a:r>
              <a:rPr lang="en-US" altLang="zh-TW">
                <a:ea typeface="新細明體" charset="0"/>
                <a:cs typeface="新細明體" charset="0"/>
              </a:rPr>
              <a:t>Are not a ‘problem’: they are a consequence of the sensor design</a:t>
            </a:r>
          </a:p>
          <a:p>
            <a:pPr>
              <a:spcBef>
                <a:spcPct val="50000"/>
              </a:spcBef>
              <a:buFontTx/>
              <a:buAutoNum type="arabicPeriod"/>
            </a:pPr>
            <a:r>
              <a:rPr lang="en-US" altLang="zh-TW">
                <a:ea typeface="新細明體" charset="0"/>
                <a:cs typeface="新細明體" charset="0"/>
              </a:rPr>
              <a:t>Can be removed for visualization purposes by reprojecting the image onto a map</a:t>
            </a:r>
          </a:p>
          <a:p>
            <a:pPr>
              <a:spcBef>
                <a:spcPct val="50000"/>
              </a:spcBef>
              <a:buFontTx/>
              <a:buAutoNum type="arabicPeriod"/>
            </a:pPr>
            <a:r>
              <a:rPr lang="en-US" altLang="zh-TW">
                <a:ea typeface="新細明體" charset="0"/>
                <a:cs typeface="新細明體" charset="0"/>
              </a:rPr>
              <a:t>Do not affect science algorithms that run on a pixel-by-pixel basis or within one earth scan</a:t>
            </a: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2773363" y="2743200"/>
            <a:ext cx="35877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eaLnBrk="0" hangingPunct="0"/>
            <a:r>
              <a:rPr lang="en-US" altLang="zh-TW" sz="4000" b="1">
                <a:solidFill>
                  <a:srgbClr val="000099"/>
                </a:solidFill>
                <a:ea typeface="新細明體" charset="0"/>
                <a:cs typeface="新細明體" charset="0"/>
              </a:rPr>
              <a:t>Image Artifacts</a:t>
            </a: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0150" y="866775"/>
            <a:ext cx="3295650" cy="568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Line 3"/>
          <p:cNvSpPr>
            <a:spLocks noChangeShapeType="1"/>
          </p:cNvSpPr>
          <p:nvPr/>
        </p:nvSpPr>
        <p:spPr bwMode="auto">
          <a:xfrm>
            <a:off x="4114800" y="2057400"/>
            <a:ext cx="914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628" name="Line 4"/>
          <p:cNvSpPr>
            <a:spLocks noChangeShapeType="1"/>
          </p:cNvSpPr>
          <p:nvPr/>
        </p:nvSpPr>
        <p:spPr bwMode="auto">
          <a:xfrm>
            <a:off x="4572000" y="2438400"/>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629" name="Text Box 5"/>
          <p:cNvSpPr txBox="1">
            <a:spLocks noChangeArrowheads="1"/>
          </p:cNvSpPr>
          <p:nvPr/>
        </p:nvSpPr>
        <p:spPr bwMode="auto">
          <a:xfrm>
            <a:off x="1752600" y="228600"/>
            <a:ext cx="563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spcBef>
                <a:spcPct val="50000"/>
              </a:spcBef>
            </a:pPr>
            <a:r>
              <a:rPr lang="en-US" altLang="zh-TW">
                <a:ea typeface="新細明體" charset="0"/>
                <a:cs typeface="新細明體" charset="0"/>
              </a:rPr>
              <a:t>Mirror Side Striping (Band 8, 0.41 </a:t>
            </a:r>
            <a:r>
              <a:rPr lang="en-US" altLang="zh-TW">
                <a:ea typeface="新細明體" charset="0"/>
                <a:cs typeface="新細明體" charset="0"/>
                <a:sym typeface="Symbol" charset="0"/>
              </a:rPr>
              <a:t></a:t>
            </a:r>
            <a:r>
              <a:rPr lang="en-US" altLang="zh-TW">
                <a:ea typeface="新細明體" charset="0"/>
                <a:cs typeface="新細明體" charset="0"/>
              </a:rPr>
              <a:t>m) </a:t>
            </a:r>
          </a:p>
        </p:txBody>
      </p:sp>
      <p:sp>
        <p:nvSpPr>
          <p:cNvPr id="26630" name="Text Box 6"/>
          <p:cNvSpPr txBox="1">
            <a:spLocks noChangeArrowheads="1"/>
          </p:cNvSpPr>
          <p:nvPr/>
        </p:nvSpPr>
        <p:spPr bwMode="auto">
          <a:xfrm>
            <a:off x="3352800" y="1843088"/>
            <a:ext cx="762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altLang="zh-TW" sz="1800">
                <a:ea typeface="新細明體" charset="0"/>
                <a:cs typeface="新細明體" charset="0"/>
              </a:rPr>
              <a:t>Side 0</a:t>
            </a:r>
          </a:p>
        </p:txBody>
      </p:sp>
      <p:sp>
        <p:nvSpPr>
          <p:cNvPr id="26631" name="Text Box 7"/>
          <p:cNvSpPr txBox="1">
            <a:spLocks noChangeArrowheads="1"/>
          </p:cNvSpPr>
          <p:nvPr/>
        </p:nvSpPr>
        <p:spPr bwMode="auto">
          <a:xfrm>
            <a:off x="3810000" y="2224088"/>
            <a:ext cx="762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altLang="zh-TW" sz="1800">
                <a:ea typeface="新細明體" charset="0"/>
                <a:cs typeface="新細明體" charset="0"/>
              </a:rPr>
              <a:t>Side 1</a:t>
            </a:r>
          </a:p>
        </p:txBody>
      </p:sp>
      <p:sp>
        <p:nvSpPr>
          <p:cNvPr id="26632" name="Text Box 8"/>
          <p:cNvSpPr txBox="1">
            <a:spLocks noChangeArrowheads="1"/>
          </p:cNvSpPr>
          <p:nvPr/>
        </p:nvSpPr>
        <p:spPr bwMode="auto">
          <a:xfrm>
            <a:off x="457200" y="2971800"/>
            <a:ext cx="4114800"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altLang="zh-TW">
                <a:ea typeface="新細明體" charset="0"/>
                <a:cs typeface="新細明體" charset="0"/>
              </a:rPr>
              <a:t>Reflectance, emissivity, or polarization of each scan mirror side not characterized correctly.</a:t>
            </a:r>
          </a:p>
          <a:p>
            <a:pPr>
              <a:spcBef>
                <a:spcPct val="50000"/>
              </a:spcBef>
            </a:pPr>
            <a:r>
              <a:rPr lang="en-US" altLang="zh-TW" i="1">
                <a:ea typeface="新細明體" charset="0"/>
                <a:cs typeface="新細明體" charset="0"/>
              </a:rPr>
              <a:t>Can be corrected.</a:t>
            </a: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0150" y="866775"/>
            <a:ext cx="3295650" cy="568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3"/>
          <p:cNvSpPr>
            <a:spLocks noChangeArrowheads="1"/>
          </p:cNvSpPr>
          <p:nvPr/>
        </p:nvSpPr>
        <p:spPr bwMode="auto">
          <a:xfrm>
            <a:off x="2209800" y="228600"/>
            <a:ext cx="4711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spcBef>
                <a:spcPct val="50000"/>
              </a:spcBef>
            </a:pPr>
            <a:r>
              <a:rPr lang="en-US" altLang="zh-TW">
                <a:ea typeface="新細明體" charset="0"/>
                <a:cs typeface="新細明體" charset="0"/>
              </a:rPr>
              <a:t>Noisy Detectors (Band 34, 13.6 </a:t>
            </a:r>
            <a:r>
              <a:rPr lang="en-US" altLang="zh-TW">
                <a:ea typeface="新細明體" charset="0"/>
                <a:cs typeface="新細明體" charset="0"/>
                <a:sym typeface="Symbol" charset="0"/>
              </a:rPr>
              <a:t></a:t>
            </a:r>
            <a:r>
              <a:rPr lang="en-US" altLang="zh-TW">
                <a:ea typeface="新細明體" charset="0"/>
                <a:cs typeface="新細明體" charset="0"/>
              </a:rPr>
              <a:t>m) </a:t>
            </a:r>
          </a:p>
        </p:txBody>
      </p:sp>
      <p:sp>
        <p:nvSpPr>
          <p:cNvPr id="27652" name="Text Box 4"/>
          <p:cNvSpPr txBox="1">
            <a:spLocks noChangeArrowheads="1"/>
          </p:cNvSpPr>
          <p:nvPr/>
        </p:nvSpPr>
        <p:spPr bwMode="auto">
          <a:xfrm>
            <a:off x="457200" y="2819400"/>
            <a:ext cx="4114800"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altLang="zh-TW">
                <a:ea typeface="新細明體" charset="0"/>
                <a:cs typeface="新細明體" charset="0"/>
              </a:rPr>
              <a:t>Detectors are noisy on a per frame basis and unpredictable from scan to scan.</a:t>
            </a:r>
          </a:p>
          <a:p>
            <a:pPr>
              <a:spcBef>
                <a:spcPct val="50000"/>
              </a:spcBef>
            </a:pPr>
            <a:r>
              <a:rPr lang="en-US" altLang="zh-TW" i="1">
                <a:ea typeface="新細明體" charset="0"/>
                <a:cs typeface="新細明體" charset="0"/>
              </a:rPr>
              <a:t>Difficult to correct.</a:t>
            </a: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838200"/>
            <a:ext cx="3295650" cy="568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3"/>
          <p:cNvSpPr>
            <a:spLocks noChangeArrowheads="1"/>
          </p:cNvSpPr>
          <p:nvPr/>
        </p:nvSpPr>
        <p:spPr bwMode="auto">
          <a:xfrm>
            <a:off x="2640013" y="228600"/>
            <a:ext cx="3838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spcBef>
                <a:spcPct val="50000"/>
              </a:spcBef>
            </a:pPr>
            <a:r>
              <a:rPr lang="en-US" altLang="zh-TW">
                <a:ea typeface="新細明體" charset="0"/>
                <a:cs typeface="新細明體" charset="0"/>
              </a:rPr>
              <a:t>Saturation (Band 2, 0.87 </a:t>
            </a:r>
            <a:r>
              <a:rPr lang="en-US" altLang="zh-TW">
                <a:ea typeface="新細明體" charset="0"/>
                <a:cs typeface="新細明體" charset="0"/>
                <a:sym typeface="Symbol" charset="0"/>
              </a:rPr>
              <a:t></a:t>
            </a:r>
            <a:r>
              <a:rPr lang="en-US" altLang="zh-TW">
                <a:ea typeface="新細明體" charset="0"/>
                <a:cs typeface="新細明體" charset="0"/>
              </a:rPr>
              <a:t>m) </a:t>
            </a:r>
          </a:p>
        </p:txBody>
      </p:sp>
      <p:sp>
        <p:nvSpPr>
          <p:cNvPr id="28676" name="Text Box 4"/>
          <p:cNvSpPr txBox="1">
            <a:spLocks noChangeArrowheads="1"/>
          </p:cNvSpPr>
          <p:nvPr/>
        </p:nvSpPr>
        <p:spPr bwMode="auto">
          <a:xfrm>
            <a:off x="457200" y="2819400"/>
            <a:ext cx="4114800"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altLang="zh-TW">
                <a:ea typeface="新細明體" charset="0"/>
                <a:cs typeface="新細明體" charset="0"/>
              </a:rPr>
              <a:t>Signal from earth scene is too large for 12 bit digitization with current gain settings.</a:t>
            </a:r>
          </a:p>
          <a:p>
            <a:pPr>
              <a:spcBef>
                <a:spcPct val="50000"/>
              </a:spcBef>
            </a:pPr>
            <a:r>
              <a:rPr lang="en-US" altLang="zh-TW" i="1">
                <a:ea typeface="新細明體" charset="0"/>
                <a:cs typeface="新細明體" charset="0"/>
              </a:rPr>
              <a:t>Workaround available.</a:t>
            </a: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1465263" y="1449388"/>
          <a:ext cx="6203950" cy="7720012"/>
        </p:xfrm>
        <a:graphic>
          <a:graphicData uri="http://schemas.openxmlformats.org/presentationml/2006/ole">
            <mc:AlternateContent xmlns:mc="http://schemas.openxmlformats.org/markup-compatibility/2006">
              <mc:Choice xmlns:v="urn:schemas-microsoft-com:vml" Requires="v">
                <p:oleObj spid="_x0000_s2052" name="Document" r:id="rId4" imgW="6265164" imgH="7793736" progId="Word.Document.8">
                  <p:embed/>
                </p:oleObj>
              </mc:Choice>
              <mc:Fallback>
                <p:oleObj name="Document" r:id="rId4" imgW="6265164" imgH="7793736"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5263" y="1449388"/>
                        <a:ext cx="6203950" cy="7720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051" name="Text Box 3"/>
          <p:cNvSpPr txBox="1">
            <a:spLocks noChangeArrowheads="1"/>
          </p:cNvSpPr>
          <p:nvPr/>
        </p:nvSpPr>
        <p:spPr bwMode="auto">
          <a:xfrm>
            <a:off x="2133600" y="288925"/>
            <a:ext cx="48529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ltLang="zh-TW" sz="4000" b="1">
                <a:solidFill>
                  <a:schemeClr val="accent2"/>
                </a:solidFill>
                <a:ea typeface="新細明體" charset="0"/>
                <a:cs typeface="新細明體" charset="0"/>
              </a:rPr>
              <a:t>MODIS Performance</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1462088" y="1447800"/>
          <a:ext cx="6105525" cy="6094413"/>
        </p:xfrm>
        <a:graphic>
          <a:graphicData uri="http://schemas.openxmlformats.org/presentationml/2006/ole">
            <mc:AlternateContent xmlns:mc="http://schemas.openxmlformats.org/markup-compatibility/2006">
              <mc:Choice xmlns:v="urn:schemas-microsoft-com:vml" Requires="v">
                <p:oleObj spid="_x0000_s3076" name="Document" r:id="rId4" imgW="6117336" imgH="6102096" progId="Word.Document.8">
                  <p:embed/>
                </p:oleObj>
              </mc:Choice>
              <mc:Fallback>
                <p:oleObj name="Document" r:id="rId4" imgW="6117336" imgH="6102096"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2088" y="1447800"/>
                        <a:ext cx="6105525" cy="6094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075" name="Text Box 3"/>
          <p:cNvSpPr txBox="1">
            <a:spLocks noChangeArrowheads="1"/>
          </p:cNvSpPr>
          <p:nvPr/>
        </p:nvSpPr>
        <p:spPr bwMode="auto">
          <a:xfrm>
            <a:off x="2133600" y="387350"/>
            <a:ext cx="4852988"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lnSpc>
                <a:spcPct val="80000"/>
              </a:lnSpc>
            </a:pPr>
            <a:r>
              <a:rPr lang="en-US" altLang="zh-TW" sz="4000" b="1">
                <a:solidFill>
                  <a:schemeClr val="accent2"/>
                </a:solidFill>
                <a:ea typeface="新細明體" charset="0"/>
                <a:cs typeface="新細明體" charset="0"/>
              </a:rPr>
              <a:t>MODIS Performance</a:t>
            </a:r>
          </a:p>
          <a:p>
            <a:pPr algn="ctr">
              <a:lnSpc>
                <a:spcPct val="70000"/>
              </a:lnSpc>
            </a:pPr>
            <a:r>
              <a:rPr lang="en-US" altLang="zh-TW" sz="2800" b="1">
                <a:solidFill>
                  <a:schemeClr val="accent2"/>
                </a:solidFill>
                <a:ea typeface="新細明體" charset="0"/>
                <a:cs typeface="新細明體" charset="0"/>
              </a:rPr>
              <a:t>cont.</a:t>
            </a:r>
            <a:endParaRPr lang="en-US" altLang="zh-TW" sz="4000" b="1">
              <a:solidFill>
                <a:schemeClr val="accent2"/>
              </a:solidFill>
              <a:ea typeface="新細明體" charset="0"/>
              <a:cs typeface="新細明體"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1465263" y="1449388"/>
          <a:ext cx="6054725" cy="5980112"/>
        </p:xfrm>
        <a:graphic>
          <a:graphicData uri="http://schemas.openxmlformats.org/presentationml/2006/ole">
            <mc:AlternateContent xmlns:mc="http://schemas.openxmlformats.org/markup-compatibility/2006">
              <mc:Choice xmlns:v="urn:schemas-microsoft-com:vml" Requires="v">
                <p:oleObj spid="_x0000_s4100" name="Document" r:id="rId4" imgW="6114288" imgH="6041136" progId="Word.Document.8">
                  <p:embed/>
                </p:oleObj>
              </mc:Choice>
              <mc:Fallback>
                <p:oleObj name="Document" r:id="rId4" imgW="6114288" imgH="6041136"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5263" y="1449388"/>
                        <a:ext cx="6054725" cy="5980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4099" name="Text Box 3"/>
          <p:cNvSpPr txBox="1">
            <a:spLocks noChangeArrowheads="1"/>
          </p:cNvSpPr>
          <p:nvPr/>
        </p:nvSpPr>
        <p:spPr bwMode="auto">
          <a:xfrm>
            <a:off x="2133600" y="387350"/>
            <a:ext cx="4852988"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lnSpc>
                <a:spcPct val="80000"/>
              </a:lnSpc>
            </a:pPr>
            <a:r>
              <a:rPr lang="en-US" altLang="zh-TW" sz="4000" b="1">
                <a:solidFill>
                  <a:schemeClr val="accent2"/>
                </a:solidFill>
                <a:ea typeface="新細明體" charset="0"/>
                <a:cs typeface="新細明體" charset="0"/>
              </a:rPr>
              <a:t>MODIS Performance</a:t>
            </a:r>
          </a:p>
          <a:p>
            <a:pPr algn="ctr">
              <a:lnSpc>
                <a:spcPct val="70000"/>
              </a:lnSpc>
            </a:pPr>
            <a:r>
              <a:rPr lang="en-US" altLang="zh-TW" sz="2800" b="1">
                <a:solidFill>
                  <a:schemeClr val="accent2"/>
                </a:solidFill>
                <a:ea typeface="新細明體" charset="0"/>
                <a:cs typeface="新細明體" charset="0"/>
              </a:rPr>
              <a:t>cont.</a:t>
            </a:r>
            <a:endParaRPr lang="en-US" altLang="zh-TW" sz="4000" b="1">
              <a:solidFill>
                <a:schemeClr val="accent2"/>
              </a:solidFill>
              <a:ea typeface="新細明體" charset="0"/>
              <a:cs typeface="新細明體"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3321050" y="2992438"/>
            <a:ext cx="2470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eaLnBrk="0" hangingPunct="0"/>
            <a:r>
              <a:rPr lang="en-US" altLang="zh-TW" sz="4000" b="1">
                <a:solidFill>
                  <a:srgbClr val="000099"/>
                </a:solidFill>
                <a:ea typeface="新細明體" charset="0"/>
                <a:cs typeface="新細明體" charset="0"/>
              </a:rPr>
              <a:t>Destriping</a:t>
            </a: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341313" y="228600"/>
            <a:ext cx="8458200" cy="642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altLang="zh-TW" sz="2800" b="1">
                <a:solidFill>
                  <a:schemeClr val="accent2"/>
                </a:solidFill>
                <a:ea typeface="新細明體" charset="0"/>
                <a:cs typeface="新細明體" charset="0"/>
              </a:rPr>
              <a:t>MODIS Destriping</a:t>
            </a:r>
          </a:p>
          <a:p>
            <a:pPr algn="ctr"/>
            <a:endParaRPr lang="en-US" altLang="zh-TW" sz="2800" b="1">
              <a:solidFill>
                <a:schemeClr val="accent2"/>
              </a:solidFill>
              <a:ea typeface="新細明體" charset="0"/>
              <a:cs typeface="新細明體" charset="0"/>
            </a:endParaRPr>
          </a:p>
          <a:p>
            <a:r>
              <a:rPr lang="en-US" altLang="zh-TW">
                <a:ea typeface="新細明體" charset="0"/>
                <a:cs typeface="新細明體" charset="0"/>
              </a:rPr>
              <a:t>Striping is a consequence of the calibration algorithm, where each detector is calibrated independently. If the instrument were characterized perfectly, there would be no striping.</a:t>
            </a:r>
          </a:p>
          <a:p>
            <a:endParaRPr lang="en-US" altLang="zh-TW">
              <a:ea typeface="新細明體" charset="0"/>
              <a:cs typeface="新細明體" charset="0"/>
            </a:endParaRPr>
          </a:p>
          <a:p>
            <a:r>
              <a:rPr lang="en-US" altLang="zh-TW">
                <a:ea typeface="新細明體" charset="0"/>
                <a:cs typeface="新細明體" charset="0"/>
              </a:rPr>
              <a:t>However, it is not possible to characterize the instrument perfectly because of time, cost, and schedule constraints.</a:t>
            </a:r>
          </a:p>
          <a:p>
            <a:endParaRPr lang="en-US" altLang="zh-TW">
              <a:ea typeface="新細明體" charset="0"/>
              <a:cs typeface="新細明體" charset="0"/>
            </a:endParaRPr>
          </a:p>
          <a:p>
            <a:r>
              <a:rPr lang="en-US" altLang="zh-TW">
                <a:ea typeface="新細明體" charset="0"/>
                <a:cs typeface="新細明體" charset="0"/>
              </a:rPr>
              <a:t>As a result, striping artifacts are introduced by:</a:t>
            </a:r>
          </a:p>
          <a:p>
            <a:pPr>
              <a:buFontTx/>
              <a:buChar char="•"/>
            </a:pPr>
            <a:endParaRPr lang="en-US" altLang="zh-TW">
              <a:ea typeface="新細明體" charset="0"/>
              <a:cs typeface="新細明體" charset="0"/>
            </a:endParaRPr>
          </a:p>
          <a:p>
            <a:pPr>
              <a:buFontTx/>
              <a:buChar char="•"/>
            </a:pPr>
            <a:r>
              <a:rPr lang="en-US" altLang="zh-TW">
                <a:ea typeface="新細明體" charset="0"/>
                <a:cs typeface="新細明體" charset="0"/>
              </a:rPr>
              <a:t> Two-side scan mirror is not characterized perfectly</a:t>
            </a:r>
          </a:p>
          <a:p>
            <a:pPr>
              <a:buFontTx/>
              <a:buChar char="•"/>
            </a:pPr>
            <a:r>
              <a:rPr lang="en-US" altLang="zh-TW">
                <a:ea typeface="新細明體" charset="0"/>
                <a:cs typeface="新細明體" charset="0"/>
              </a:rPr>
              <a:t> Detectors behavior can change in orbit (bias, spectral response)</a:t>
            </a:r>
          </a:p>
          <a:p>
            <a:pPr>
              <a:buFontTx/>
              <a:buChar char="•"/>
            </a:pPr>
            <a:r>
              <a:rPr lang="en-US" altLang="zh-TW">
                <a:ea typeface="新細明體" charset="0"/>
                <a:cs typeface="新細明體" charset="0"/>
              </a:rPr>
              <a:t> Detectors may be noisy</a:t>
            </a:r>
          </a:p>
          <a:p>
            <a:pPr>
              <a:buFontTx/>
              <a:buChar char="•"/>
            </a:pPr>
            <a:endParaRPr lang="en-US" altLang="zh-TW">
              <a:ea typeface="新細明體" charset="0"/>
              <a:cs typeface="新細明體" charset="0"/>
            </a:endParaRPr>
          </a:p>
          <a:p>
            <a:r>
              <a:rPr lang="en-US" altLang="zh-TW">
                <a:ea typeface="新細明體" charset="0"/>
                <a:cs typeface="新細明體" charset="0"/>
              </a:rPr>
              <a:t>The challenge is to design a destriping algorithm which is effective, fast, and insensitive to instrument changes.</a:t>
            </a: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1447800" y="838200"/>
            <a:ext cx="58674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US" altLang="zh-TW" sz="4000" b="1">
                <a:solidFill>
                  <a:srgbClr val="000099"/>
                </a:solidFill>
                <a:ea typeface="新細明體" charset="0"/>
                <a:cs typeface="新細明體" charset="0"/>
              </a:rPr>
              <a:t>Introduction to Remote Sensing</a:t>
            </a:r>
          </a:p>
        </p:txBody>
      </p:sp>
      <p:sp>
        <p:nvSpPr>
          <p:cNvPr id="8195" name="Text Box 3"/>
          <p:cNvSpPr txBox="1">
            <a:spLocks noChangeArrowheads="1"/>
          </p:cNvSpPr>
          <p:nvPr/>
        </p:nvSpPr>
        <p:spPr bwMode="auto">
          <a:xfrm>
            <a:off x="304800" y="2971800"/>
            <a:ext cx="838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endParaRPr lang="zh-TW">
              <a:ea typeface="新細明體" charset="0"/>
              <a:cs typeface="新細明體" charset="0"/>
            </a:endParaRPr>
          </a:p>
        </p:txBody>
      </p:sp>
      <p:sp>
        <p:nvSpPr>
          <p:cNvPr id="8196" name="Text Box 4"/>
          <p:cNvSpPr txBox="1">
            <a:spLocks noChangeArrowheads="1"/>
          </p:cNvSpPr>
          <p:nvPr/>
        </p:nvSpPr>
        <p:spPr bwMode="auto">
          <a:xfrm>
            <a:off x="838200" y="3200400"/>
            <a:ext cx="7696200" cy="15557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altLang="zh-TW" sz="4800" dirty="0">
                <a:ea typeface="新細明體" charset="0"/>
                <a:cs typeface="新細明體" charset="0"/>
                <a:hlinkClick r:id="rId3"/>
              </a:rPr>
              <a:t>http://www.ssec.wisc.edu/sose/pirs/pirs_m2_footprint.html</a:t>
            </a:r>
            <a:endParaRPr lang="en-US" altLang="zh-TW" sz="4800" dirty="0">
              <a:ea typeface="新細明體" charset="0"/>
              <a:cs typeface="新細明體" charset="0"/>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aqua_band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95250"/>
            <a:ext cx="6667500" cy="666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aqua_band23_destri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95250"/>
            <a:ext cx="6667500" cy="666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aqua_band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95250"/>
            <a:ext cx="6667500" cy="666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aqua_band24_destri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95250"/>
            <a:ext cx="6667500" cy="666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85800" y="381000"/>
            <a:ext cx="7772400" cy="1143000"/>
          </a:xfrm>
        </p:spPr>
        <p:txBody>
          <a:bodyPr/>
          <a:lstStyle/>
          <a:p>
            <a:pPr algn="l" eaLnBrk="1" hangingPunct="1"/>
            <a:r>
              <a:rPr lang="en-US" altLang="zh-TW" sz="3200">
                <a:latin typeface="Arial" charset="0"/>
                <a:ea typeface="新細明體" charset="0"/>
                <a:cs typeface="新細明體" charset="0"/>
              </a:rPr>
              <a:t>MODIS Emissive Band Destriping: Granule vs. Daily Analysis</a:t>
            </a:r>
            <a:endParaRPr lang="en-US" altLang="zh-TW">
              <a:latin typeface="Times New Roman" charset="0"/>
              <a:ea typeface="新細明體" charset="0"/>
              <a:cs typeface="新細明體" charset="0"/>
            </a:endParaRPr>
          </a:p>
        </p:txBody>
      </p:sp>
      <p:sp>
        <p:nvSpPr>
          <p:cNvPr id="35843" name="Rectangle 3"/>
          <p:cNvSpPr>
            <a:spLocks noGrp="1" noChangeArrowheads="1"/>
          </p:cNvSpPr>
          <p:nvPr>
            <p:ph type="body" idx="1"/>
          </p:nvPr>
        </p:nvSpPr>
        <p:spPr>
          <a:xfrm>
            <a:off x="685800" y="1905000"/>
            <a:ext cx="7772400" cy="4495800"/>
          </a:xfrm>
        </p:spPr>
        <p:txBody>
          <a:bodyPr/>
          <a:lstStyle/>
          <a:p>
            <a:pPr eaLnBrk="1" hangingPunct="1">
              <a:buFontTx/>
              <a:buNone/>
            </a:pPr>
            <a:r>
              <a:rPr lang="en-US" altLang="zh-TW" sz="1800">
                <a:latin typeface="Arial" charset="0"/>
                <a:ea typeface="新細明體" charset="0"/>
                <a:cs typeface="新細明體" charset="0"/>
              </a:rPr>
              <a:t>The Atmosphere Group products for collection 5 include destriping of all emissive bands (20-25, 27-36) and band 26.</a:t>
            </a:r>
          </a:p>
          <a:p>
            <a:pPr eaLnBrk="1" hangingPunct="1">
              <a:buFontTx/>
              <a:buNone/>
            </a:pPr>
            <a:endParaRPr lang="en-US" altLang="zh-TW" sz="1800">
              <a:latin typeface="Arial" charset="0"/>
              <a:ea typeface="新細明體" charset="0"/>
              <a:cs typeface="新細明體" charset="0"/>
            </a:endParaRPr>
          </a:p>
          <a:p>
            <a:pPr eaLnBrk="1" hangingPunct="1">
              <a:buFontTx/>
              <a:buNone/>
            </a:pPr>
            <a:r>
              <a:rPr lang="en-US" altLang="zh-TW" sz="1800">
                <a:latin typeface="Arial" charset="0"/>
                <a:ea typeface="新細明體" charset="0"/>
                <a:cs typeface="新細明體" charset="0"/>
              </a:rPr>
              <a:t>The destriping algorithm is granule-based, and for a small percentage of granules, the impact may be equivocal in bands 31 and 32. Granules with sharp transitions between warm and cool scenes (e.g. hot land, cool ocean) may have artifacts in the scene transition zone.</a:t>
            </a:r>
          </a:p>
          <a:p>
            <a:pPr eaLnBrk="1" hangingPunct="1">
              <a:buFontTx/>
              <a:buNone/>
            </a:pPr>
            <a:endParaRPr lang="en-US" altLang="zh-TW" sz="1800">
              <a:latin typeface="Arial" charset="0"/>
              <a:ea typeface="新細明體" charset="0"/>
              <a:cs typeface="新細明體" charset="0"/>
            </a:endParaRPr>
          </a:p>
          <a:p>
            <a:pPr eaLnBrk="1" hangingPunct="1">
              <a:buFontTx/>
              <a:buNone/>
            </a:pPr>
            <a:r>
              <a:rPr lang="en-US" altLang="zh-TW" sz="1800">
                <a:latin typeface="Arial" charset="0"/>
                <a:ea typeface="新細明體" charset="0"/>
                <a:cs typeface="新細明體" charset="0"/>
              </a:rPr>
              <a:t>We analyzed a complete day of data (Terra MODIS 2000337, collection 5) to develop the destriping LUT for bands 31 and 32, with the expectation that sampling a wider range of scenes would remove the artifacts.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mask_destripe_o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838200"/>
            <a:ext cx="6856413" cy="516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Text Box 3"/>
          <p:cNvSpPr txBox="1">
            <a:spLocks noChangeArrowheads="1"/>
          </p:cNvSpPr>
          <p:nvPr/>
        </p:nvSpPr>
        <p:spPr bwMode="auto">
          <a:xfrm>
            <a:off x="762000" y="228600"/>
            <a:ext cx="7620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endParaRPr lang="en-US" altLang="zh-TW" sz="1800">
              <a:latin typeface="Arial" charset="0"/>
              <a:cs typeface="ＭＳ Ｐゴシック" charset="0"/>
            </a:endParaRPr>
          </a:p>
          <a:p>
            <a:pPr algn="ctr"/>
            <a:r>
              <a:rPr lang="en-US" altLang="zh-TW" sz="1800">
                <a:latin typeface="Arial" charset="0"/>
                <a:cs typeface="ＭＳ Ｐゴシック" charset="0"/>
              </a:rPr>
              <a:t>Cloud Mask Final Result, Granule-Based Destriping</a:t>
            </a: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mask_destripe_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838200"/>
            <a:ext cx="6856413" cy="516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ext Box 3"/>
          <p:cNvSpPr txBox="1">
            <a:spLocks noChangeArrowheads="1"/>
          </p:cNvSpPr>
          <p:nvPr/>
        </p:nvSpPr>
        <p:spPr bwMode="auto">
          <a:xfrm>
            <a:off x="762000" y="228600"/>
            <a:ext cx="7620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endParaRPr lang="en-US" altLang="zh-TW" sz="1800">
              <a:latin typeface="Arial" charset="0"/>
              <a:cs typeface="ＭＳ Ｐゴシック" charset="0"/>
            </a:endParaRPr>
          </a:p>
          <a:p>
            <a:pPr algn="ctr"/>
            <a:r>
              <a:rPr lang="en-US" altLang="zh-TW" sz="1800">
                <a:latin typeface="Arial" charset="0"/>
                <a:cs typeface="ＭＳ Ｐゴシック" charset="0"/>
              </a:rPr>
              <a:t>Cloud Mask Final Result, Daily-Based Destriping</a:t>
            </a: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6"/>
          <p:cNvSpPr>
            <a:spLocks noGrp="1" noChangeArrowheads="1"/>
          </p:cNvSpPr>
          <p:nvPr>
            <p:ph type="title"/>
          </p:nvPr>
        </p:nvSpPr>
        <p:spPr/>
        <p:txBody>
          <a:bodyPr/>
          <a:lstStyle/>
          <a:p>
            <a:pPr eaLnBrk="1" hangingPunct="1"/>
            <a:r>
              <a:rPr lang="en-US" altLang="zh-TW">
                <a:latin typeface="Times New Roman" charset="0"/>
                <a:ea typeface="新細明體" charset="0"/>
                <a:cs typeface="新細明體" charset="0"/>
              </a:rPr>
              <a:t>Getting MODIS data</a:t>
            </a:r>
          </a:p>
        </p:txBody>
      </p:sp>
      <p:sp>
        <p:nvSpPr>
          <p:cNvPr id="38915" name="Rectangle 7"/>
          <p:cNvSpPr>
            <a:spLocks noGrp="1" noChangeArrowheads="1"/>
          </p:cNvSpPr>
          <p:nvPr>
            <p:ph type="body" idx="1"/>
          </p:nvPr>
        </p:nvSpPr>
        <p:spPr/>
        <p:txBody>
          <a:bodyPr/>
          <a:lstStyle/>
          <a:p>
            <a:pPr eaLnBrk="1" hangingPunct="1"/>
            <a:r>
              <a:rPr lang="en-US" altLang="zh-TW">
                <a:latin typeface="Times New Roman" charset="0"/>
                <a:ea typeface="新細明體" charset="0"/>
                <a:cs typeface="新細明體" charset="0"/>
              </a:rPr>
              <a:t>Go to </a:t>
            </a:r>
            <a:r>
              <a:rPr lang="en-US" altLang="zh-TW">
                <a:latin typeface="Times New Roman" charset="0"/>
                <a:ea typeface="新細明體" charset="0"/>
                <a:cs typeface="新細明體" charset="0"/>
                <a:hlinkClick r:id="rId2"/>
              </a:rPr>
              <a:t>http://ladsweb.nascom.nasa.gov/data/</a:t>
            </a:r>
            <a:r>
              <a:rPr lang="en-US" altLang="zh-TW">
                <a:latin typeface="Times New Roman" charset="0"/>
                <a:ea typeface="新細明體" charset="0"/>
                <a:cs typeface="新細明體" charset="0"/>
              </a:rPr>
              <a:t>  This is the data site.</a:t>
            </a:r>
          </a:p>
          <a:p>
            <a:pPr eaLnBrk="1" hangingPunct="1"/>
            <a:r>
              <a:rPr lang="en-US" altLang="zh-TW">
                <a:latin typeface="Times New Roman" charset="0"/>
                <a:ea typeface="新細明體" charset="0"/>
                <a:cs typeface="新細明體" charset="0"/>
              </a:rPr>
              <a:t>Click on “Search”</a:t>
            </a:r>
          </a:p>
          <a:p>
            <a:pPr eaLnBrk="1" hangingPunct="1"/>
            <a:r>
              <a:rPr lang="en-US" altLang="zh-TW">
                <a:latin typeface="Times New Roman" charset="0"/>
                <a:ea typeface="新細明體" charset="0"/>
                <a:cs typeface="新細明體" charset="0"/>
              </a:rPr>
              <a:t>Select the Satellite/Instrument, in this case “Aqua/Terra MODIS”.</a:t>
            </a: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TW">
                <a:latin typeface="Times New Roman" charset="0"/>
                <a:ea typeface="新細明體" charset="0"/>
                <a:cs typeface="新細明體" charset="0"/>
              </a:rPr>
              <a:t>HYDRA</a:t>
            </a:r>
          </a:p>
        </p:txBody>
      </p:sp>
      <p:sp>
        <p:nvSpPr>
          <p:cNvPr id="39939" name="Rectangle 3"/>
          <p:cNvSpPr>
            <a:spLocks noGrp="1" noChangeArrowheads="1"/>
          </p:cNvSpPr>
          <p:nvPr>
            <p:ph type="body" idx="1"/>
          </p:nvPr>
        </p:nvSpPr>
        <p:spPr/>
        <p:txBody>
          <a:bodyPr/>
          <a:lstStyle/>
          <a:p>
            <a:pPr eaLnBrk="1" hangingPunct="1">
              <a:buFontTx/>
              <a:buNone/>
            </a:pPr>
            <a:endParaRPr lang="en-US" altLang="zh-TW">
              <a:latin typeface="Times New Roman" charset="0"/>
              <a:ea typeface="新細明體" charset="0"/>
              <a:cs typeface="新細明體" charset="0"/>
            </a:endParaRPr>
          </a:p>
          <a:p>
            <a:pPr eaLnBrk="1" hangingPunct="1">
              <a:buFontTx/>
              <a:buNone/>
            </a:pPr>
            <a:endParaRPr lang="en-US" altLang="zh-TW">
              <a:latin typeface="Times New Roman" charset="0"/>
              <a:ea typeface="新細明體" charset="0"/>
              <a:cs typeface="新細明體" charset="0"/>
            </a:endParaRPr>
          </a:p>
          <a:p>
            <a:pPr eaLnBrk="1" hangingPunct="1">
              <a:buFontTx/>
              <a:buNone/>
            </a:pPr>
            <a:r>
              <a:rPr lang="en-US" altLang="zh-TW" sz="4400">
                <a:latin typeface="Times New Roman" charset="0"/>
                <a:ea typeface="新細明體" charset="0"/>
                <a:cs typeface="新細明體" charset="0"/>
              </a:rPr>
              <a:t>http://www.ssec.wisc.edu/hydra/</a:t>
            </a: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4"/>
          <p:cNvSpPr txBox="1">
            <a:spLocks noChangeArrowheads="1"/>
          </p:cNvSpPr>
          <p:nvPr/>
        </p:nvSpPr>
        <p:spPr bwMode="auto">
          <a:xfrm>
            <a:off x="533400" y="1828800"/>
            <a:ext cx="8001000" cy="429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altLang="zh-TW">
                <a:ea typeface="新細明體" charset="0"/>
                <a:cs typeface="新細明體" charset="0"/>
              </a:rPr>
              <a:t>HYDRA - HYper-spectral data viewer for Development of Research Applications - provides a fast and flexible interface that allows users to explore and visualize relationships between passive observations of MODIS and AIRS with the active measurements of the CALIPSO lidar and CloudSat. </a:t>
            </a:r>
          </a:p>
          <a:p>
            <a:pPr eaLnBrk="1" hangingPunct="1"/>
            <a:endParaRPr lang="en-GB" altLang="zh-TW">
              <a:ea typeface="新細明體" charset="0"/>
              <a:cs typeface="新細明體" charset="0"/>
            </a:endParaRPr>
          </a:p>
          <a:p>
            <a:pPr eaLnBrk="1" hangingPunct="1"/>
            <a:r>
              <a:rPr lang="en-GB" altLang="zh-TW">
                <a:ea typeface="新細明體" charset="0"/>
                <a:cs typeface="新細明體" charset="0"/>
              </a:rPr>
              <a:t>HYDRA is a freeware based analysis toolkit for satellite data which has been developed to assist research and development of remote sensing applications as well as education and training of remote sensing scientists. </a:t>
            </a:r>
          </a:p>
          <a:p>
            <a:pPr eaLnBrk="1" hangingPunct="1">
              <a:spcBef>
                <a:spcPct val="50000"/>
              </a:spcBef>
            </a:pPr>
            <a:endParaRPr lang="en-US" altLang="zh-TW">
              <a:ea typeface="新細明體" charset="0"/>
              <a:cs typeface="新細明體" charset="0"/>
            </a:endParaRPr>
          </a:p>
        </p:txBody>
      </p:sp>
      <p:sp>
        <p:nvSpPr>
          <p:cNvPr id="40963" name="Rectangle 5"/>
          <p:cNvSpPr>
            <a:spLocks noChangeArrowheads="1"/>
          </p:cNvSpPr>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TW" sz="4400">
                <a:solidFill>
                  <a:schemeClr val="tx2"/>
                </a:solidFill>
                <a:ea typeface="新細明體" charset="0"/>
                <a:cs typeface="新細明體" charset="0"/>
              </a:rPr>
              <a:t>HYDRA</a:t>
            </a: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685800" y="2667000"/>
            <a:ext cx="7543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US" altLang="zh-TW" sz="4000" b="1">
                <a:solidFill>
                  <a:srgbClr val="000099"/>
                </a:solidFill>
                <a:ea typeface="新細明體" charset="0"/>
                <a:cs typeface="新細明體" charset="0"/>
              </a:rPr>
              <a:t>Introduction to Satellite Orbits</a:t>
            </a:r>
          </a:p>
        </p:txBody>
      </p:sp>
      <p:sp>
        <p:nvSpPr>
          <p:cNvPr id="9219" name="Text Box 3"/>
          <p:cNvSpPr txBox="1">
            <a:spLocks noChangeArrowheads="1"/>
          </p:cNvSpPr>
          <p:nvPr/>
        </p:nvSpPr>
        <p:spPr bwMode="auto">
          <a:xfrm>
            <a:off x="838200" y="4419600"/>
            <a:ext cx="7848600" cy="15557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altLang="zh-TW" sz="4800" dirty="0">
                <a:ea typeface="新細明體" charset="0"/>
                <a:cs typeface="新細明體" charset="0"/>
                <a:hlinkClick r:id="rId3"/>
              </a:rPr>
              <a:t>http://www.ssec.wisc.edu/sose/pirs/pirs_m1_leo.html</a:t>
            </a:r>
            <a:endParaRPr lang="en-US" altLang="zh-TW" sz="4800" dirty="0">
              <a:ea typeface="新細明體" charset="0"/>
              <a:cs typeface="新細明體" charset="0"/>
            </a:endParaRP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228600" y="304800"/>
            <a:ext cx="8686800" cy="611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GB" altLang="zh-TW">
                <a:ea typeface="新細明體" charset="0"/>
                <a:cs typeface="新細明體" charset="0"/>
              </a:rPr>
              <a:t>HYDRA enables interrogation of multispectral (and hyperspectral) fields of data so that </a:t>
            </a:r>
          </a:p>
          <a:p>
            <a:pPr eaLnBrk="1" hangingPunct="1">
              <a:spcBef>
                <a:spcPct val="50000"/>
              </a:spcBef>
              <a:buFontTx/>
              <a:buAutoNum type="alphaLcParenBoth"/>
            </a:pPr>
            <a:r>
              <a:rPr lang="en-GB" altLang="zh-TW">
                <a:ea typeface="新細明體" charset="0"/>
                <a:cs typeface="新細明體" charset="0"/>
              </a:rPr>
              <a:t>pixel location and spectral measurement values can be easily displayed; </a:t>
            </a:r>
          </a:p>
          <a:p>
            <a:pPr eaLnBrk="1" hangingPunct="1">
              <a:spcBef>
                <a:spcPct val="50000"/>
              </a:spcBef>
              <a:buFontTx/>
              <a:buAutoNum type="alphaLcParenBoth"/>
            </a:pPr>
            <a:r>
              <a:rPr lang="en-GB" altLang="zh-TW">
                <a:ea typeface="新細明體" charset="0"/>
                <a:cs typeface="新細明體" charset="0"/>
              </a:rPr>
              <a:t>spectral channels can be combined in linear functions and the resulting images displayed; </a:t>
            </a:r>
          </a:p>
          <a:p>
            <a:pPr eaLnBrk="1" hangingPunct="1">
              <a:spcBef>
                <a:spcPct val="50000"/>
              </a:spcBef>
              <a:buFontTx/>
              <a:buAutoNum type="alphaLcParenBoth"/>
            </a:pPr>
            <a:r>
              <a:rPr lang="en-GB" altLang="zh-TW">
                <a:ea typeface="新細明體" charset="0"/>
                <a:cs typeface="新細明體" charset="0"/>
              </a:rPr>
              <a:t>false color images can be constructed from multiple channel combinations; </a:t>
            </a:r>
          </a:p>
          <a:p>
            <a:pPr eaLnBrk="1" hangingPunct="1">
              <a:spcBef>
                <a:spcPct val="50000"/>
              </a:spcBef>
              <a:buFontTx/>
              <a:buAutoNum type="alphaLcParenBoth"/>
            </a:pPr>
            <a:r>
              <a:rPr lang="en-GB" altLang="zh-TW">
                <a:ea typeface="新細明體" charset="0"/>
                <a:cs typeface="新細明體" charset="0"/>
              </a:rPr>
              <a:t>scatter plots of spectral channel combinations can be viewed; </a:t>
            </a:r>
          </a:p>
          <a:p>
            <a:pPr eaLnBrk="1" hangingPunct="1">
              <a:spcBef>
                <a:spcPct val="50000"/>
              </a:spcBef>
              <a:buFontTx/>
              <a:buAutoNum type="alphaLcParenBoth"/>
            </a:pPr>
            <a:r>
              <a:rPr lang="en-GB" altLang="zh-TW">
                <a:ea typeface="新細明體" charset="0"/>
                <a:cs typeface="新細明體" charset="0"/>
              </a:rPr>
              <a:t>pixels in images can be found in scatter plots and vice versa; </a:t>
            </a:r>
          </a:p>
          <a:p>
            <a:pPr eaLnBrk="1" hangingPunct="1">
              <a:spcBef>
                <a:spcPct val="50000"/>
              </a:spcBef>
              <a:buFontTx/>
              <a:buAutoNum type="alphaLcParenBoth"/>
            </a:pPr>
            <a:r>
              <a:rPr lang="en-GB" altLang="zh-TW">
                <a:ea typeface="新細明體" charset="0"/>
                <a:cs typeface="新細明體" charset="0"/>
              </a:rPr>
              <a:t>transects of measurements can be displayed, and </a:t>
            </a:r>
          </a:p>
          <a:p>
            <a:pPr eaLnBrk="1" hangingPunct="1">
              <a:spcBef>
                <a:spcPct val="50000"/>
              </a:spcBef>
              <a:buFontTx/>
              <a:buAutoNum type="alphaLcParenBoth"/>
            </a:pPr>
            <a:r>
              <a:rPr lang="en-GB" altLang="zh-TW">
                <a:ea typeface="新細明體" charset="0"/>
                <a:cs typeface="新細明體" charset="0"/>
              </a:rPr>
              <a:t>soundings of temperature and moisture as well as spectra from selected pixels can be compared.</a:t>
            </a:r>
            <a:endParaRPr lang="en-US" altLang="zh-TW">
              <a:ea typeface="新細明體" charset="0"/>
              <a:cs typeface="新細明體" charset="0"/>
            </a:endParaRP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066800"/>
            <a:ext cx="449580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Text Box 6"/>
          <p:cNvSpPr txBox="1">
            <a:spLocks noChangeArrowheads="1"/>
          </p:cNvSpPr>
          <p:nvPr/>
        </p:nvSpPr>
        <p:spPr bwMode="auto">
          <a:xfrm>
            <a:off x="5486400" y="2514600"/>
            <a:ext cx="36576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9pPr>
          </a:lstStyle>
          <a:p>
            <a:pPr>
              <a:lnSpc>
                <a:spcPct val="90000"/>
              </a:lnSpc>
              <a:spcBef>
                <a:spcPts val="1750"/>
              </a:spcBef>
              <a:buClr>
                <a:srgbClr val="000000"/>
              </a:buClr>
              <a:buSzPct val="100000"/>
              <a:buFont typeface="Arial" charset="0"/>
              <a:buNone/>
            </a:pPr>
            <a:r>
              <a:rPr lang="en-GB" altLang="zh-TW" sz="2800">
                <a:latin typeface="Arial" charset="0"/>
                <a:ea typeface="新細明體" charset="0"/>
                <a:cs typeface="新細明體" charset="0"/>
              </a:rPr>
              <a:t>Step 1. Start HYDRA</a:t>
            </a:r>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609600"/>
            <a:ext cx="731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Text Box 3"/>
          <p:cNvSpPr txBox="1">
            <a:spLocks noChangeArrowheads="1"/>
          </p:cNvSpPr>
          <p:nvPr/>
        </p:nvSpPr>
        <p:spPr bwMode="auto">
          <a:xfrm>
            <a:off x="5486400" y="5232400"/>
            <a:ext cx="3657600" cy="1625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9pPr>
          </a:lstStyle>
          <a:p>
            <a:pPr>
              <a:lnSpc>
                <a:spcPct val="90000"/>
              </a:lnSpc>
              <a:spcBef>
                <a:spcPts val="1750"/>
              </a:spcBef>
              <a:buClr>
                <a:srgbClr val="000000"/>
              </a:buClr>
              <a:buSzPct val="100000"/>
              <a:buFont typeface="Arial" charset="0"/>
              <a:buNone/>
            </a:pPr>
            <a:r>
              <a:rPr lang="en-GB" altLang="zh-TW" sz="2800">
                <a:latin typeface="Arial" charset="0"/>
                <a:ea typeface="新細明體" charset="0"/>
                <a:cs typeface="新細明體" charset="0"/>
              </a:rPr>
              <a:t>Step 2. Load data, local or on-line. You must load MODIS or AIRS data first.</a:t>
            </a:r>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Group 10"/>
          <p:cNvGrpSpPr>
            <a:grpSpLocks/>
          </p:cNvGrpSpPr>
          <p:nvPr/>
        </p:nvGrpSpPr>
        <p:grpSpPr bwMode="auto">
          <a:xfrm>
            <a:off x="381000" y="457200"/>
            <a:ext cx="8763000" cy="4943475"/>
            <a:chOff x="240" y="288"/>
            <a:chExt cx="7344" cy="4220"/>
          </a:xfrm>
        </p:grpSpPr>
        <p:pic>
          <p:nvPicPr>
            <p:cNvPr id="4505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 y="432"/>
              <a:ext cx="4752" cy="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Text Box 7"/>
            <p:cNvSpPr txBox="1">
              <a:spLocks noChangeArrowheads="1"/>
            </p:cNvSpPr>
            <p:nvPr/>
          </p:nvSpPr>
          <p:spPr bwMode="auto">
            <a:xfrm>
              <a:off x="5280" y="1153"/>
              <a:ext cx="2304" cy="3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9pPr>
            </a:lstStyle>
            <a:p>
              <a:pPr>
                <a:lnSpc>
                  <a:spcPct val="90000"/>
                </a:lnSpc>
                <a:spcBef>
                  <a:spcPts val="1750"/>
                </a:spcBef>
                <a:buClr>
                  <a:srgbClr val="000000"/>
                </a:buClr>
                <a:buSzPct val="100000"/>
                <a:buFont typeface="Arial" charset="0"/>
                <a:buNone/>
              </a:pPr>
              <a:r>
                <a:rPr lang="en-GB" altLang="zh-TW" sz="2800">
                  <a:latin typeface="Arial" charset="0"/>
                  <a:ea typeface="新細明體" charset="0"/>
                  <a:cs typeface="新細明體" charset="0"/>
                </a:rPr>
                <a:t>Step 4. Start multi-channel view, MODIS or AIRS data opens Load data, local or on-line. You must load MODIS or AIRS data first.</a:t>
              </a:r>
            </a:p>
          </p:txBody>
        </p:sp>
        <p:sp>
          <p:nvSpPr>
            <p:cNvPr id="45061" name="Oval 8"/>
            <p:cNvSpPr>
              <a:spLocks noChangeArrowheads="1"/>
            </p:cNvSpPr>
            <p:nvPr/>
          </p:nvSpPr>
          <p:spPr bwMode="auto">
            <a:xfrm>
              <a:off x="720" y="288"/>
              <a:ext cx="1344" cy="912"/>
            </a:xfrm>
            <a:prstGeom prst="ellipse">
              <a:avLst/>
            </a:prstGeom>
            <a:noFill/>
            <a:ln w="5724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ea typeface="新細明體" charset="0"/>
                <a:cs typeface="新細明體" charset="0"/>
              </a:endParaRPr>
            </a:p>
          </p:txBody>
        </p:sp>
        <p:sp>
          <p:nvSpPr>
            <p:cNvPr id="45062" name="Line 9"/>
            <p:cNvSpPr>
              <a:spLocks noChangeShapeType="1"/>
            </p:cNvSpPr>
            <p:nvPr/>
          </p:nvSpPr>
          <p:spPr bwMode="auto">
            <a:xfrm flipH="1" flipV="1">
              <a:off x="1727" y="815"/>
              <a:ext cx="3506" cy="626"/>
            </a:xfrm>
            <a:prstGeom prst="line">
              <a:avLst/>
            </a:prstGeom>
            <a:noFill/>
            <a:ln w="3816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6082" name="Group 5"/>
          <p:cNvGrpSpPr>
            <a:grpSpLocks/>
          </p:cNvGrpSpPr>
          <p:nvPr/>
        </p:nvGrpSpPr>
        <p:grpSpPr bwMode="auto">
          <a:xfrm>
            <a:off x="0" y="457200"/>
            <a:ext cx="9144000" cy="4343400"/>
            <a:chOff x="0" y="288"/>
            <a:chExt cx="7984" cy="3636"/>
          </a:xfrm>
        </p:grpSpPr>
        <p:pic>
          <p:nvPicPr>
            <p:cNvPr id="460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8"/>
              <a:ext cx="4848" cy="3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Line 3"/>
            <p:cNvSpPr>
              <a:spLocks noChangeShapeType="1"/>
            </p:cNvSpPr>
            <p:nvPr/>
          </p:nvSpPr>
          <p:spPr bwMode="auto">
            <a:xfrm flipH="1" flipV="1">
              <a:off x="3023" y="479"/>
              <a:ext cx="2114" cy="242"/>
            </a:xfrm>
            <a:prstGeom prst="line">
              <a:avLst/>
            </a:prstGeom>
            <a:noFill/>
            <a:ln w="3816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085" name="Text Box 4"/>
            <p:cNvSpPr txBox="1">
              <a:spLocks noChangeArrowheads="1"/>
            </p:cNvSpPr>
            <p:nvPr/>
          </p:nvSpPr>
          <p:spPr bwMode="auto">
            <a:xfrm>
              <a:off x="5256" y="776"/>
              <a:ext cx="2728" cy="2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9pPr>
            </a:lstStyle>
            <a:p>
              <a:pPr>
                <a:buClr>
                  <a:srgbClr val="000000"/>
                </a:buClr>
                <a:buSzPct val="100000"/>
                <a:buFont typeface="Times New Roman" charset="0"/>
                <a:buNone/>
              </a:pPr>
              <a:r>
                <a:rPr lang="en-GB" altLang="zh-TW" sz="2800">
                  <a:latin typeface="Arial" charset="0"/>
                  <a:ea typeface="新細明體" charset="0"/>
                  <a:cs typeface="新細明體" charset="0"/>
                </a:rPr>
                <a:t>In the Multi-Channel Viewer,</a:t>
              </a:r>
            </a:p>
            <a:p>
              <a:pPr>
                <a:buClr>
                  <a:srgbClr val="000000"/>
                </a:buClr>
                <a:buSzPct val="100000"/>
                <a:buFont typeface="Times New Roman" charset="0"/>
                <a:buNone/>
              </a:pPr>
              <a:r>
                <a:rPr lang="en-GB" altLang="zh-TW" sz="2800">
                  <a:latin typeface="Arial" charset="0"/>
                  <a:ea typeface="新細明體" charset="0"/>
                  <a:cs typeface="新細明體" charset="0"/>
                </a:rPr>
                <a:t>under the Import menu, choose 'Lidar'.</a:t>
              </a:r>
            </a:p>
            <a:p>
              <a:pPr>
                <a:buClr>
                  <a:srgbClr val="000000"/>
                </a:buClr>
                <a:buSzPct val="100000"/>
                <a:buFont typeface="Times New Roman" charset="0"/>
                <a:buNone/>
              </a:pPr>
              <a:endParaRPr lang="en-GB" altLang="zh-TW" sz="2800">
                <a:latin typeface="Arial" charset="0"/>
                <a:ea typeface="新細明體" charset="0"/>
                <a:cs typeface="新細明體" charset="0"/>
              </a:endParaRPr>
            </a:p>
          </p:txBody>
        </p:sp>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838200"/>
            <a:ext cx="8775700" cy="548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Text Box 5"/>
          <p:cNvSpPr txBox="1">
            <a:spLocks noChangeArrowheads="1"/>
          </p:cNvSpPr>
          <p:nvPr/>
        </p:nvSpPr>
        <p:spPr bwMode="auto">
          <a:xfrm>
            <a:off x="6746875" y="1644650"/>
            <a:ext cx="2397125"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9pPr>
          </a:lstStyle>
          <a:p>
            <a:pPr>
              <a:lnSpc>
                <a:spcPct val="90000"/>
              </a:lnSpc>
              <a:spcBef>
                <a:spcPts val="1750"/>
              </a:spcBef>
              <a:buClr>
                <a:srgbClr val="000000"/>
              </a:buClr>
              <a:buSzPct val="100000"/>
              <a:buFont typeface="Arial" charset="0"/>
              <a:buNone/>
            </a:pPr>
            <a:r>
              <a:rPr lang="en-GB" altLang="zh-TW" sz="2800">
                <a:latin typeface="Arial" charset="0"/>
                <a:ea typeface="新細明體" charset="0"/>
                <a:cs typeface="新細明體" charset="0"/>
              </a:rPr>
              <a:t>Step 5. Under Tools, Select Linear Combinations from the pop up window </a:t>
            </a:r>
          </a:p>
        </p:txBody>
      </p:sp>
      <p:sp>
        <p:nvSpPr>
          <p:cNvPr id="47108" name="Line 6"/>
          <p:cNvSpPr>
            <a:spLocks noChangeShapeType="1"/>
          </p:cNvSpPr>
          <p:nvPr/>
        </p:nvSpPr>
        <p:spPr bwMode="auto">
          <a:xfrm flipH="1" flipV="1">
            <a:off x="2057400" y="1524000"/>
            <a:ext cx="4591050" cy="336550"/>
          </a:xfrm>
          <a:prstGeom prst="line">
            <a:avLst/>
          </a:prstGeom>
          <a:noFill/>
          <a:ln w="3816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6800"/>
            <a:ext cx="8775700" cy="548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ext Box 5"/>
          <p:cNvSpPr txBox="1">
            <a:spLocks noChangeArrowheads="1"/>
          </p:cNvSpPr>
          <p:nvPr/>
        </p:nvSpPr>
        <p:spPr bwMode="auto">
          <a:xfrm>
            <a:off x="3886200" y="228600"/>
            <a:ext cx="47244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9pPr>
          </a:lstStyle>
          <a:p>
            <a:pPr>
              <a:lnSpc>
                <a:spcPct val="90000"/>
              </a:lnSpc>
              <a:spcBef>
                <a:spcPts val="1750"/>
              </a:spcBef>
              <a:buClr>
                <a:srgbClr val="000000"/>
              </a:buClr>
              <a:buSzPct val="100000"/>
              <a:buFont typeface="Arial" charset="0"/>
              <a:buNone/>
            </a:pPr>
            <a:r>
              <a:rPr lang="en-GB" altLang="zh-TW">
                <a:latin typeface="Arial" charset="0"/>
                <a:ea typeface="新細明體" charset="0"/>
                <a:cs typeface="新細明體" charset="0"/>
              </a:rPr>
              <a:t>Step 6. Pick new channels, or combination, to view.</a:t>
            </a:r>
          </a:p>
        </p:txBody>
      </p:sp>
      <p:sp>
        <p:nvSpPr>
          <p:cNvPr id="48132" name="Line 6"/>
          <p:cNvSpPr>
            <a:spLocks noChangeShapeType="1"/>
          </p:cNvSpPr>
          <p:nvPr/>
        </p:nvSpPr>
        <p:spPr bwMode="auto">
          <a:xfrm flipH="1">
            <a:off x="762000" y="990600"/>
            <a:ext cx="4205288" cy="1795463"/>
          </a:xfrm>
          <a:prstGeom prst="line">
            <a:avLst/>
          </a:prstGeom>
          <a:noFill/>
          <a:ln w="3816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6800"/>
            <a:ext cx="8775700" cy="548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Text Box 5"/>
          <p:cNvSpPr txBox="1">
            <a:spLocks noChangeArrowheads="1"/>
          </p:cNvSpPr>
          <p:nvPr/>
        </p:nvSpPr>
        <p:spPr bwMode="auto">
          <a:xfrm>
            <a:off x="2193925" y="-349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endParaRPr lang="zh-TW">
              <a:ea typeface="新細明體" charset="0"/>
              <a:cs typeface="新細明體" charset="0"/>
            </a:endParaRPr>
          </a:p>
        </p:txBody>
      </p:sp>
      <p:sp>
        <p:nvSpPr>
          <p:cNvPr id="49156" name="Text Box 6"/>
          <p:cNvSpPr txBox="1">
            <a:spLocks noChangeArrowheads="1"/>
          </p:cNvSpPr>
          <p:nvPr/>
        </p:nvSpPr>
        <p:spPr bwMode="auto">
          <a:xfrm>
            <a:off x="3886200" y="228600"/>
            <a:ext cx="525780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9pPr>
          </a:lstStyle>
          <a:p>
            <a:pPr>
              <a:lnSpc>
                <a:spcPct val="90000"/>
              </a:lnSpc>
              <a:spcBef>
                <a:spcPts val="1750"/>
              </a:spcBef>
              <a:buClr>
                <a:srgbClr val="000000"/>
              </a:buClr>
              <a:buSzPct val="100000"/>
              <a:buFont typeface="Arial" charset="0"/>
              <a:buNone/>
            </a:pPr>
            <a:r>
              <a:rPr lang="en-GB" altLang="zh-TW">
                <a:latin typeface="Arial" charset="0"/>
                <a:ea typeface="新細明體" charset="0"/>
                <a:cs typeface="新細明體" charset="0"/>
              </a:rPr>
              <a:t>Step 7. New analysis windows open.</a:t>
            </a:r>
          </a:p>
        </p:txBody>
      </p:sp>
      <p:sp>
        <p:nvSpPr>
          <p:cNvPr id="49157" name="Line 7"/>
          <p:cNvSpPr>
            <a:spLocks noChangeShapeType="1"/>
          </p:cNvSpPr>
          <p:nvPr/>
        </p:nvSpPr>
        <p:spPr bwMode="auto">
          <a:xfrm flipH="1">
            <a:off x="3810000" y="990600"/>
            <a:ext cx="1157288" cy="1066800"/>
          </a:xfrm>
          <a:prstGeom prst="line">
            <a:avLst/>
          </a:prstGeom>
          <a:noFill/>
          <a:ln w="3816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57200"/>
            <a:ext cx="5940425"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Text Box 3"/>
          <p:cNvSpPr txBox="1">
            <a:spLocks noChangeArrowheads="1"/>
          </p:cNvSpPr>
          <p:nvPr/>
        </p:nvSpPr>
        <p:spPr bwMode="auto">
          <a:xfrm>
            <a:off x="6746875" y="1644650"/>
            <a:ext cx="2397125"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9pPr>
          </a:lstStyle>
          <a:p>
            <a:pPr>
              <a:lnSpc>
                <a:spcPct val="90000"/>
              </a:lnSpc>
              <a:spcBef>
                <a:spcPts val="1750"/>
              </a:spcBef>
              <a:buClr>
                <a:srgbClr val="000000"/>
              </a:buClr>
              <a:buSzPct val="100000"/>
              <a:buFont typeface="Arial" charset="0"/>
              <a:buNone/>
            </a:pPr>
            <a:r>
              <a:rPr lang="en-GB" altLang="zh-TW" sz="2800">
                <a:latin typeface="Arial" charset="0"/>
                <a:ea typeface="新細明體" charset="0"/>
                <a:cs typeface="新細明體" charset="0"/>
              </a:rPr>
              <a:t>Step 5. Select CALIPSO lidar data set in pop-up window. </a:t>
            </a:r>
          </a:p>
        </p:txBody>
      </p:sp>
      <p:sp>
        <p:nvSpPr>
          <p:cNvPr id="50180" name="Line 4"/>
          <p:cNvSpPr>
            <a:spLocks noChangeShapeType="1"/>
          </p:cNvSpPr>
          <p:nvPr/>
        </p:nvSpPr>
        <p:spPr bwMode="auto">
          <a:xfrm flipH="1">
            <a:off x="2652713" y="1860550"/>
            <a:ext cx="3995737" cy="433388"/>
          </a:xfrm>
          <a:prstGeom prst="line">
            <a:avLst/>
          </a:prstGeom>
          <a:noFill/>
          <a:ln w="3816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5800"/>
            <a:ext cx="6477000"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Text Box 3"/>
          <p:cNvSpPr txBox="1">
            <a:spLocks noChangeArrowheads="1"/>
          </p:cNvSpPr>
          <p:nvPr/>
        </p:nvSpPr>
        <p:spPr bwMode="auto">
          <a:xfrm>
            <a:off x="6665913" y="784225"/>
            <a:ext cx="2478087" cy="458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9pPr>
          </a:lstStyle>
          <a:p>
            <a:pPr>
              <a:lnSpc>
                <a:spcPct val="90000"/>
              </a:lnSpc>
              <a:spcBef>
                <a:spcPts val="1750"/>
              </a:spcBef>
              <a:buClr>
                <a:srgbClr val="000000"/>
              </a:buClr>
              <a:buSzPct val="100000"/>
              <a:buFont typeface="Arial" charset="0"/>
              <a:buNone/>
            </a:pPr>
            <a:r>
              <a:rPr lang="en-GB" altLang="zh-TW">
                <a:latin typeface="Arial" charset="0"/>
                <a:ea typeface="新細明體" charset="0"/>
                <a:cs typeface="新細明體" charset="0"/>
              </a:rPr>
              <a:t>Step 6. Lidar backscatter and polarization appear in a separate window. It is the data from an entire granule, or half and orbit..</a:t>
            </a:r>
          </a:p>
          <a:p>
            <a:pPr>
              <a:lnSpc>
                <a:spcPct val="90000"/>
              </a:lnSpc>
              <a:spcBef>
                <a:spcPts val="1750"/>
              </a:spcBef>
              <a:buClr>
                <a:srgbClr val="000000"/>
              </a:buClr>
              <a:buSzPct val="100000"/>
              <a:buFont typeface="Arial" charset="0"/>
              <a:buNone/>
            </a:pPr>
            <a:r>
              <a:rPr lang="en-GB" altLang="zh-TW">
                <a:latin typeface="Arial" charset="0"/>
                <a:ea typeface="新細明體" charset="0"/>
                <a:cs typeface="新細明體" charset="0"/>
              </a:rPr>
              <a:t>Green line show path of CALIPSO satellite.</a:t>
            </a:r>
          </a:p>
        </p:txBody>
      </p:sp>
      <p:sp>
        <p:nvSpPr>
          <p:cNvPr id="51204" name="Line 4"/>
          <p:cNvSpPr>
            <a:spLocks noChangeShapeType="1"/>
          </p:cNvSpPr>
          <p:nvPr/>
        </p:nvSpPr>
        <p:spPr bwMode="auto">
          <a:xfrm flipH="1">
            <a:off x="2514600" y="947738"/>
            <a:ext cx="4205288" cy="1795462"/>
          </a:xfrm>
          <a:prstGeom prst="line">
            <a:avLst/>
          </a:prstGeom>
          <a:noFill/>
          <a:ln w="3816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205" name="Line 5"/>
          <p:cNvSpPr>
            <a:spLocks noChangeShapeType="1"/>
          </p:cNvSpPr>
          <p:nvPr/>
        </p:nvSpPr>
        <p:spPr bwMode="auto">
          <a:xfrm flipH="1">
            <a:off x="4446588" y="3070225"/>
            <a:ext cx="2273300" cy="273050"/>
          </a:xfrm>
          <a:prstGeom prst="line">
            <a:avLst/>
          </a:prstGeom>
          <a:noFill/>
          <a:ln w="3816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1638300" y="2667000"/>
            <a:ext cx="5867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US" altLang="zh-TW" sz="4000" b="1">
                <a:solidFill>
                  <a:srgbClr val="000099"/>
                </a:solidFill>
                <a:ea typeface="新細明體" charset="0"/>
                <a:cs typeface="新細明體" charset="0"/>
              </a:rPr>
              <a:t>Introduction to MODIS</a:t>
            </a:r>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84225"/>
            <a:ext cx="710882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Text Box 3"/>
          <p:cNvSpPr txBox="1">
            <a:spLocks noChangeArrowheads="1"/>
          </p:cNvSpPr>
          <p:nvPr/>
        </p:nvSpPr>
        <p:spPr bwMode="auto">
          <a:xfrm>
            <a:off x="6478588" y="784225"/>
            <a:ext cx="2665412" cy="6073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charset="0"/>
                <a:ea typeface="ＭＳ Ｐゴシック" charset="0"/>
              </a:defRPr>
            </a:lvl9pPr>
          </a:lstStyle>
          <a:p>
            <a:pPr>
              <a:lnSpc>
                <a:spcPct val="90000"/>
              </a:lnSpc>
              <a:spcBef>
                <a:spcPts val="1750"/>
              </a:spcBef>
              <a:buClr>
                <a:srgbClr val="000000"/>
              </a:buClr>
              <a:buSzPct val="100000"/>
              <a:buFont typeface="Arial" charset="0"/>
              <a:buNone/>
            </a:pPr>
            <a:r>
              <a:rPr lang="en-GB" altLang="zh-TW" sz="2800">
                <a:latin typeface="Arial" charset="0"/>
                <a:ea typeface="新細明體" charset="0"/>
                <a:cs typeface="新細明體" charset="0"/>
              </a:rPr>
              <a:t>Step 7. Move blue slider bar on lidar cross-section to locate backscatter profile on MODIS scene (see magenta point.)</a:t>
            </a:r>
          </a:p>
          <a:p>
            <a:pPr>
              <a:lnSpc>
                <a:spcPct val="90000"/>
              </a:lnSpc>
              <a:spcBef>
                <a:spcPts val="1750"/>
              </a:spcBef>
              <a:buClr>
                <a:srgbClr val="000000"/>
              </a:buClr>
              <a:buSzPct val="100000"/>
              <a:buFont typeface="Arial" charset="0"/>
              <a:buNone/>
            </a:pPr>
            <a:r>
              <a:rPr lang="en-GB" altLang="zh-TW" sz="2800">
                <a:latin typeface="Arial" charset="0"/>
                <a:ea typeface="新細明體" charset="0"/>
                <a:cs typeface="新細明體" charset="0"/>
              </a:rPr>
              <a:t>Green and magenta points on image give value on MODIS image.</a:t>
            </a:r>
          </a:p>
        </p:txBody>
      </p:sp>
      <p:sp>
        <p:nvSpPr>
          <p:cNvPr id="52228" name="Line 4"/>
          <p:cNvSpPr>
            <a:spLocks noChangeShapeType="1"/>
          </p:cNvSpPr>
          <p:nvPr/>
        </p:nvSpPr>
        <p:spPr bwMode="auto">
          <a:xfrm flipH="1">
            <a:off x="2551113" y="1524000"/>
            <a:ext cx="4002087" cy="1885950"/>
          </a:xfrm>
          <a:prstGeom prst="line">
            <a:avLst/>
          </a:prstGeom>
          <a:noFill/>
          <a:ln w="38160">
            <a:solidFill>
              <a:srgbClr val="00FF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29" name="Line 5"/>
          <p:cNvSpPr>
            <a:spLocks noChangeShapeType="1"/>
          </p:cNvSpPr>
          <p:nvPr/>
        </p:nvSpPr>
        <p:spPr bwMode="auto">
          <a:xfrm flipH="1">
            <a:off x="4881563" y="2438400"/>
            <a:ext cx="1519237" cy="1257300"/>
          </a:xfrm>
          <a:prstGeom prst="line">
            <a:avLst/>
          </a:prstGeom>
          <a:noFill/>
          <a:ln w="3816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30" name="Line 6"/>
          <p:cNvSpPr>
            <a:spLocks noChangeShapeType="1"/>
          </p:cNvSpPr>
          <p:nvPr/>
        </p:nvSpPr>
        <p:spPr bwMode="auto">
          <a:xfrm flipH="1">
            <a:off x="5103813" y="3810000"/>
            <a:ext cx="1449387" cy="342900"/>
          </a:xfrm>
          <a:prstGeom prst="line">
            <a:avLst/>
          </a:prstGeom>
          <a:noFill/>
          <a:ln w="3816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31" name="Line 7"/>
          <p:cNvSpPr>
            <a:spLocks noChangeShapeType="1"/>
          </p:cNvSpPr>
          <p:nvPr/>
        </p:nvSpPr>
        <p:spPr bwMode="auto">
          <a:xfrm>
            <a:off x="3829050" y="4152900"/>
            <a:ext cx="1109663" cy="57150"/>
          </a:xfrm>
          <a:prstGeom prst="line">
            <a:avLst/>
          </a:prstGeom>
          <a:noFill/>
          <a:ln w="38160">
            <a:solidFill>
              <a:srgbClr val="00FF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32" name="Line 8"/>
          <p:cNvSpPr>
            <a:spLocks noChangeShapeType="1"/>
          </p:cNvSpPr>
          <p:nvPr/>
        </p:nvSpPr>
        <p:spPr bwMode="auto">
          <a:xfrm flipH="1" flipV="1">
            <a:off x="2439988" y="4037013"/>
            <a:ext cx="1390650" cy="117475"/>
          </a:xfrm>
          <a:prstGeom prst="line">
            <a:avLst/>
          </a:prstGeom>
          <a:noFill/>
          <a:ln w="3816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l="4425" b="4425"/>
          <a:stretch>
            <a:fillRect/>
          </a:stretch>
        </p:blipFill>
        <p:spPr bwMode="auto">
          <a:xfrm>
            <a:off x="228600" y="533400"/>
            <a:ext cx="88392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Text Box 3"/>
          <p:cNvSpPr txBox="1">
            <a:spLocks noChangeArrowheads="1"/>
          </p:cNvSpPr>
          <p:nvPr/>
        </p:nvSpPr>
        <p:spPr bwMode="auto">
          <a:xfrm>
            <a:off x="2587625" y="0"/>
            <a:ext cx="350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ltLang="zh-TW">
                <a:ea typeface="新細明體" charset="0"/>
                <a:cs typeface="新細明體" charset="0"/>
              </a:rPr>
              <a:t>Offline-Online in LW CO2</a:t>
            </a:r>
          </a:p>
        </p:txBody>
      </p:sp>
      <p:sp>
        <p:nvSpPr>
          <p:cNvPr id="53252" name="Text Box 4"/>
          <p:cNvSpPr txBox="1">
            <a:spLocks noChangeArrowheads="1"/>
          </p:cNvSpPr>
          <p:nvPr/>
        </p:nvSpPr>
        <p:spPr bwMode="auto">
          <a:xfrm>
            <a:off x="6096000" y="609600"/>
            <a:ext cx="2133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altLang="zh-TW">
                <a:ea typeface="新細明體" charset="0"/>
                <a:cs typeface="新細明體" charset="0"/>
              </a:rPr>
              <a:t>AIRS Data</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838200" y="1828800"/>
            <a:ext cx="7848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altLang="zh-TW" sz="5400">
                <a:ea typeface="新細明體" charset="0"/>
                <a:cs typeface="新細明體" charset="0"/>
              </a:rPr>
              <a:t>Interactive Demonstration</a:t>
            </a:r>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zh-TW">
                <a:latin typeface="Times New Roman" charset="0"/>
                <a:ea typeface="新細明體" charset="0"/>
                <a:cs typeface="新細明體" charset="0"/>
              </a:rPr>
              <a:t>Summary</a:t>
            </a:r>
          </a:p>
        </p:txBody>
      </p:sp>
      <p:sp>
        <p:nvSpPr>
          <p:cNvPr id="55299" name="Rectangle 3"/>
          <p:cNvSpPr>
            <a:spLocks noGrp="1" noChangeArrowheads="1"/>
          </p:cNvSpPr>
          <p:nvPr>
            <p:ph type="body" idx="1"/>
          </p:nvPr>
        </p:nvSpPr>
        <p:spPr/>
        <p:txBody>
          <a:bodyPr/>
          <a:lstStyle/>
          <a:p>
            <a:pPr eaLnBrk="1" hangingPunct="1"/>
            <a:r>
              <a:rPr lang="en-US" altLang="zh-TW">
                <a:latin typeface="Times New Roman" charset="0"/>
                <a:ea typeface="新細明體" charset="0"/>
                <a:cs typeface="新細明體" charset="0"/>
              </a:rPr>
              <a:t>Hydra is an analysis and visualization tool to explore satellite data sets</a:t>
            </a:r>
          </a:p>
          <a:p>
            <a:pPr eaLnBrk="1" hangingPunct="1"/>
            <a:r>
              <a:rPr lang="en-US" altLang="zh-TW">
                <a:latin typeface="Times New Roman" charset="0"/>
                <a:ea typeface="新細明體" charset="0"/>
                <a:cs typeface="新細明體" charset="0"/>
              </a:rPr>
              <a:t>Includes (MODIS, AIRS, CALIPSO, CloudSat, AMSU, GOES, AREA files)</a:t>
            </a:r>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文字方塊 1"/>
          <p:cNvSpPr txBox="1">
            <a:spLocks noChangeArrowheads="1"/>
          </p:cNvSpPr>
          <p:nvPr/>
        </p:nvSpPr>
        <p:spPr bwMode="auto">
          <a:xfrm>
            <a:off x="1219200" y="1066800"/>
            <a:ext cx="70866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ltLang="zh-TW" sz="3200" b="1"/>
              <a:t>For images:</a:t>
            </a:r>
          </a:p>
          <a:p>
            <a:pPr eaLnBrk="1" hangingPunct="1"/>
            <a:r>
              <a:rPr lang="en-US" altLang="zh-TW" sz="3200" b="1">
                <a:hlinkClick r:id="rId2"/>
              </a:rPr>
              <a:t>http://earthobservatory.nasa.gov</a:t>
            </a:r>
            <a:endParaRPr lang="en-US" altLang="zh-TW" sz="3200" b="1"/>
          </a:p>
          <a:p>
            <a:pPr eaLnBrk="1" hangingPunct="1"/>
            <a:endParaRPr lang="en-US" altLang="zh-TW" sz="3200" b="1"/>
          </a:p>
          <a:p>
            <a:pPr eaLnBrk="1" hangingPunct="1"/>
            <a:r>
              <a:rPr lang="en-US" altLang="zh-TW" sz="3200" b="1"/>
              <a:t>For animations:</a:t>
            </a:r>
          </a:p>
          <a:p>
            <a:pPr eaLnBrk="1" hangingPunct="1"/>
            <a:r>
              <a:rPr lang="en-US" altLang="zh-TW" sz="3200" b="1">
                <a:hlinkClick r:id="rId3"/>
              </a:rPr>
              <a:t>http://svs.gsfc.nasa.gov</a:t>
            </a:r>
            <a:endParaRPr lang="en-US" altLang="zh-TW" sz="3200" b="1"/>
          </a:p>
          <a:p>
            <a:pPr eaLnBrk="1" hangingPunct="1"/>
            <a:endParaRPr lang="en-US" altLang="zh-TW" sz="3200" b="1"/>
          </a:p>
          <a:p>
            <a:pPr eaLnBrk="1" hangingPunct="1"/>
            <a:r>
              <a:rPr lang="en-US" altLang="zh-TW" sz="3200" b="1"/>
              <a:t>For ordering data:</a:t>
            </a:r>
          </a:p>
          <a:p>
            <a:pPr eaLnBrk="1" hangingPunct="1"/>
            <a:r>
              <a:rPr lang="en-US" altLang="zh-TW" sz="3200" b="1">
                <a:hlinkClick r:id="rId4"/>
              </a:rPr>
              <a:t>http://echo.nasa.gov</a:t>
            </a:r>
            <a:endParaRPr lang="en-US" altLang="zh-TW" sz="3200" b="1"/>
          </a:p>
          <a:p>
            <a:pPr eaLnBrk="1" hangingPunct="1"/>
            <a:endParaRPr lang="zh-TW" altLang="en-US" sz="3200" b="1"/>
          </a:p>
        </p:txBody>
      </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ev121_1"/>
          <p:cNvPicPr>
            <a:picLocks noChangeAspect="1" noChangeArrowheads="1"/>
          </p:cNvPicPr>
          <p:nvPr/>
        </p:nvPicPr>
        <p:blipFill>
          <a:blip r:embed="rId3">
            <a:lum bright="10000"/>
            <a:extLst>
              <a:ext uri="{28A0092B-C50C-407E-A947-70E740481C1C}">
                <a14:useLocalDpi xmlns:a14="http://schemas.microsoft.com/office/drawing/2010/main" val="0"/>
              </a:ext>
            </a:extLst>
          </a:blip>
          <a:srcRect/>
          <a:stretch>
            <a:fillRect/>
          </a:stretch>
        </p:blipFill>
        <p:spPr bwMode="auto">
          <a:xfrm>
            <a:off x="358775" y="1143000"/>
            <a:ext cx="3832225"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Text Box 3"/>
          <p:cNvSpPr txBox="1">
            <a:spLocks noChangeArrowheads="1"/>
          </p:cNvSpPr>
          <p:nvPr/>
        </p:nvSpPr>
        <p:spPr bwMode="auto">
          <a:xfrm>
            <a:off x="4724400" y="381000"/>
            <a:ext cx="3962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25000"/>
              </a:spcBef>
            </a:pPr>
            <a:r>
              <a:rPr lang="en-US" altLang="zh-TW">
                <a:ea typeface="新細明體" charset="0"/>
                <a:cs typeface="新細明體" charset="0"/>
              </a:rPr>
              <a:t>Launched: Dec. 18, 1999</a:t>
            </a:r>
          </a:p>
          <a:p>
            <a:pPr>
              <a:spcBef>
                <a:spcPct val="25000"/>
              </a:spcBef>
            </a:pPr>
            <a:r>
              <a:rPr lang="en-US" altLang="zh-TW">
                <a:ea typeface="新細明體" charset="0"/>
                <a:cs typeface="新細明體" charset="0"/>
              </a:rPr>
              <a:t>10:30 am descending</a:t>
            </a:r>
          </a:p>
          <a:p>
            <a:pPr>
              <a:spcBef>
                <a:spcPct val="25000"/>
              </a:spcBef>
            </a:pPr>
            <a:r>
              <a:rPr lang="en-US" altLang="zh-TW">
                <a:ea typeface="新細明體" charset="0"/>
                <a:cs typeface="新細明體" charset="0"/>
              </a:rPr>
              <a:t>ASTER: Hi-res imager</a:t>
            </a:r>
          </a:p>
          <a:p>
            <a:pPr>
              <a:spcBef>
                <a:spcPct val="25000"/>
              </a:spcBef>
            </a:pPr>
            <a:r>
              <a:rPr lang="en-US" altLang="zh-TW">
                <a:ea typeface="新細明體" charset="0"/>
                <a:cs typeface="新細明體" charset="0"/>
              </a:rPr>
              <a:t>CERES: Broadband scanner</a:t>
            </a:r>
          </a:p>
          <a:p>
            <a:pPr>
              <a:spcBef>
                <a:spcPct val="25000"/>
              </a:spcBef>
            </a:pPr>
            <a:r>
              <a:rPr lang="en-US" altLang="zh-TW">
                <a:ea typeface="新細明體" charset="0"/>
                <a:cs typeface="新細明體" charset="0"/>
              </a:rPr>
              <a:t>MISR: Multi-view imager</a:t>
            </a:r>
          </a:p>
          <a:p>
            <a:pPr>
              <a:spcBef>
                <a:spcPct val="25000"/>
              </a:spcBef>
            </a:pPr>
            <a:r>
              <a:rPr lang="en-US" altLang="zh-TW">
                <a:solidFill>
                  <a:srgbClr val="000099"/>
                </a:solidFill>
                <a:ea typeface="新細明體" charset="0"/>
                <a:cs typeface="新細明體" charset="0"/>
              </a:rPr>
              <a:t>MODIS: Multispectral imager</a:t>
            </a:r>
          </a:p>
          <a:p>
            <a:pPr>
              <a:spcBef>
                <a:spcPct val="25000"/>
              </a:spcBef>
            </a:pPr>
            <a:r>
              <a:rPr lang="en-US" altLang="zh-TW">
                <a:ea typeface="新細明體" charset="0"/>
                <a:cs typeface="新細明體" charset="0"/>
              </a:rPr>
              <a:t>MOPITT: Limb sounder</a:t>
            </a:r>
          </a:p>
        </p:txBody>
      </p:sp>
      <p:sp>
        <p:nvSpPr>
          <p:cNvPr id="11268" name="Text Box 4"/>
          <p:cNvSpPr txBox="1">
            <a:spLocks noChangeArrowheads="1"/>
          </p:cNvSpPr>
          <p:nvPr/>
        </p:nvSpPr>
        <p:spPr bwMode="auto">
          <a:xfrm>
            <a:off x="381000" y="3810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spcBef>
                <a:spcPct val="50000"/>
              </a:spcBef>
            </a:pPr>
            <a:r>
              <a:rPr lang="en-US" altLang="zh-TW" sz="2800" b="1">
                <a:solidFill>
                  <a:srgbClr val="000099"/>
                </a:solidFill>
                <a:ea typeface="新細明體" charset="0"/>
                <a:cs typeface="新細明體" charset="0"/>
              </a:rPr>
              <a:t>Terra</a:t>
            </a:r>
          </a:p>
        </p:txBody>
      </p:sp>
      <p:pic>
        <p:nvPicPr>
          <p:cNvPr id="11269" name="Picture 5" descr="terra"/>
          <p:cNvPicPr>
            <a:picLocks noChangeAspect="1" noChangeArrowheads="1"/>
          </p:cNvPicPr>
          <p:nvPr/>
        </p:nvPicPr>
        <p:blipFill>
          <a:blip r:embed="rId4">
            <a:extLst>
              <a:ext uri="{28A0092B-C50C-407E-A947-70E740481C1C}">
                <a14:useLocalDpi xmlns:a14="http://schemas.microsoft.com/office/drawing/2010/main" val="0"/>
              </a:ext>
            </a:extLst>
          </a:blip>
          <a:srcRect l="36000" b="42352"/>
          <a:stretch>
            <a:fillRect/>
          </a:stretch>
        </p:blipFill>
        <p:spPr bwMode="auto">
          <a:xfrm>
            <a:off x="4800600" y="3802063"/>
            <a:ext cx="3622675" cy="252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4572000" y="276225"/>
            <a:ext cx="3962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25000"/>
              </a:spcBef>
            </a:pPr>
            <a:r>
              <a:rPr lang="en-US" altLang="zh-TW">
                <a:ea typeface="新細明體" charset="0"/>
                <a:cs typeface="新細明體" charset="0"/>
              </a:rPr>
              <a:t>Launched: May 4, 2002</a:t>
            </a:r>
          </a:p>
          <a:p>
            <a:pPr>
              <a:spcBef>
                <a:spcPct val="25000"/>
              </a:spcBef>
            </a:pPr>
            <a:r>
              <a:rPr lang="en-US" altLang="zh-TW">
                <a:ea typeface="新細明體" charset="0"/>
                <a:cs typeface="新細明體" charset="0"/>
              </a:rPr>
              <a:t>1:30 pm ascending</a:t>
            </a:r>
          </a:p>
          <a:p>
            <a:pPr>
              <a:spcBef>
                <a:spcPct val="25000"/>
              </a:spcBef>
            </a:pPr>
            <a:r>
              <a:rPr lang="en-US" altLang="zh-TW">
                <a:ea typeface="新細明體" charset="0"/>
                <a:cs typeface="新細明體" charset="0"/>
              </a:rPr>
              <a:t>AIRS: Infrared sounder</a:t>
            </a:r>
          </a:p>
          <a:p>
            <a:pPr>
              <a:spcBef>
                <a:spcPct val="25000"/>
              </a:spcBef>
            </a:pPr>
            <a:r>
              <a:rPr lang="en-US" altLang="zh-TW">
                <a:ea typeface="新細明體" charset="0"/>
                <a:cs typeface="新細明體" charset="0"/>
              </a:rPr>
              <a:t>AMSR-E: Microwave scanner</a:t>
            </a:r>
          </a:p>
          <a:p>
            <a:pPr>
              <a:spcBef>
                <a:spcPct val="25000"/>
              </a:spcBef>
            </a:pPr>
            <a:r>
              <a:rPr lang="en-US" altLang="zh-TW">
                <a:ea typeface="新細明體" charset="0"/>
                <a:cs typeface="新細明體" charset="0"/>
              </a:rPr>
              <a:t>AMSU: Microwave scanner</a:t>
            </a:r>
          </a:p>
          <a:p>
            <a:pPr>
              <a:spcBef>
                <a:spcPct val="25000"/>
              </a:spcBef>
            </a:pPr>
            <a:r>
              <a:rPr lang="en-US" altLang="zh-TW">
                <a:ea typeface="新細明體" charset="0"/>
                <a:cs typeface="新細明體" charset="0"/>
              </a:rPr>
              <a:t>CERES: Broadband scanner</a:t>
            </a:r>
          </a:p>
          <a:p>
            <a:pPr>
              <a:spcBef>
                <a:spcPct val="25000"/>
              </a:spcBef>
            </a:pPr>
            <a:r>
              <a:rPr lang="en-US" altLang="zh-TW">
                <a:ea typeface="新細明體" charset="0"/>
                <a:cs typeface="新細明體" charset="0"/>
              </a:rPr>
              <a:t>HSB: Microwave sounder</a:t>
            </a:r>
          </a:p>
          <a:p>
            <a:pPr>
              <a:spcBef>
                <a:spcPct val="25000"/>
              </a:spcBef>
            </a:pPr>
            <a:r>
              <a:rPr lang="en-US" altLang="zh-TW">
                <a:solidFill>
                  <a:srgbClr val="000099"/>
                </a:solidFill>
                <a:ea typeface="新細明體" charset="0"/>
                <a:cs typeface="新細明體" charset="0"/>
              </a:rPr>
              <a:t>MODIS: Multispectral imager</a:t>
            </a:r>
          </a:p>
        </p:txBody>
      </p:sp>
      <p:sp>
        <p:nvSpPr>
          <p:cNvPr id="12291" name="Text Box 3"/>
          <p:cNvSpPr txBox="1">
            <a:spLocks noChangeArrowheads="1"/>
          </p:cNvSpPr>
          <p:nvPr/>
        </p:nvSpPr>
        <p:spPr bwMode="auto">
          <a:xfrm>
            <a:off x="381000" y="3810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spcBef>
                <a:spcPct val="50000"/>
              </a:spcBef>
            </a:pPr>
            <a:r>
              <a:rPr lang="en-US" altLang="zh-TW" sz="2800" b="1">
                <a:solidFill>
                  <a:srgbClr val="000099"/>
                </a:solidFill>
                <a:ea typeface="新細明體" charset="0"/>
                <a:cs typeface="新細明體" charset="0"/>
              </a:rPr>
              <a:t>Aqua</a:t>
            </a:r>
          </a:p>
        </p:txBody>
      </p:sp>
      <p:pic>
        <p:nvPicPr>
          <p:cNvPr id="12292" name="Picture 4" descr="d2_aqua_2002-05-04_01"/>
          <p:cNvPicPr>
            <a:picLocks noChangeAspect="1" noChangeArrowheads="1"/>
          </p:cNvPicPr>
          <p:nvPr/>
        </p:nvPicPr>
        <p:blipFill>
          <a:blip r:embed="rId3">
            <a:lum bright="10000"/>
            <a:extLst>
              <a:ext uri="{28A0092B-C50C-407E-A947-70E740481C1C}">
                <a14:useLocalDpi xmlns:a14="http://schemas.microsoft.com/office/drawing/2010/main" val="0"/>
              </a:ext>
            </a:extLst>
          </a:blip>
          <a:srcRect/>
          <a:stretch>
            <a:fillRect/>
          </a:stretch>
        </p:blipFill>
        <p:spPr bwMode="auto">
          <a:xfrm>
            <a:off x="754063" y="1143000"/>
            <a:ext cx="3284537"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5" descr="inst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0513" y="3962400"/>
            <a:ext cx="2401887"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6800"/>
            <a:ext cx="2674938" cy="170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2"/>
          <p:cNvSpPr>
            <a:spLocks noGrp="1" noChangeArrowheads="1"/>
          </p:cNvSpPr>
          <p:nvPr>
            <p:ph type="title"/>
          </p:nvPr>
        </p:nvSpPr>
        <p:spPr>
          <a:xfrm>
            <a:off x="1219200" y="609600"/>
            <a:ext cx="7772400" cy="1143000"/>
          </a:xfrm>
        </p:spPr>
        <p:txBody>
          <a:bodyPr/>
          <a:lstStyle/>
          <a:p>
            <a:pPr eaLnBrk="1" hangingPunct="1"/>
            <a:r>
              <a:rPr lang="en-US" altLang="zh-TW">
                <a:latin typeface="Times New Roman" charset="0"/>
                <a:ea typeface="新細明體" charset="0"/>
                <a:cs typeface="新細明體" charset="0"/>
              </a:rPr>
              <a:t>Electromagnetic Energy</a:t>
            </a:r>
          </a:p>
        </p:txBody>
      </p:sp>
      <p:pic>
        <p:nvPicPr>
          <p:cNvPr id="1331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743200"/>
            <a:ext cx="6149975" cy="375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Oval 6"/>
          <p:cNvSpPr>
            <a:spLocks noChangeArrowheads="1"/>
          </p:cNvSpPr>
          <p:nvPr/>
        </p:nvSpPr>
        <p:spPr bwMode="auto">
          <a:xfrm>
            <a:off x="3810000" y="3505200"/>
            <a:ext cx="990600" cy="11430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ea typeface="新細明體" charset="0"/>
              <a:cs typeface="新細明體" charset="0"/>
            </a:endParaRP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304800" y="381000"/>
            <a:ext cx="8610600" cy="624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spcBef>
                <a:spcPct val="50000"/>
              </a:spcBef>
            </a:pPr>
            <a:r>
              <a:rPr lang="en-US" altLang="zh-TW" sz="2800" b="1">
                <a:solidFill>
                  <a:srgbClr val="000099"/>
                </a:solidFill>
                <a:ea typeface="新細明體" charset="0"/>
                <a:cs typeface="新細明體" charset="0"/>
              </a:rPr>
              <a:t>Moderate resolution imaging spectroradiometer (MODIS) </a:t>
            </a:r>
          </a:p>
          <a:p>
            <a:pPr>
              <a:spcBef>
                <a:spcPct val="50000"/>
              </a:spcBef>
            </a:pPr>
            <a:r>
              <a:rPr lang="en-US" altLang="zh-TW">
                <a:solidFill>
                  <a:srgbClr val="FF0000"/>
                </a:solidFill>
                <a:ea typeface="新細明體" charset="0"/>
                <a:cs typeface="新細明體" charset="0"/>
              </a:rPr>
              <a:t>Heritage</a:t>
            </a:r>
            <a:r>
              <a:rPr lang="en-US" altLang="zh-TW">
                <a:ea typeface="新細明體" charset="0"/>
                <a:cs typeface="新細明體" charset="0"/>
              </a:rPr>
              <a:t>: AVHRR (land), SeaWIFS (ocean), HIRS (atmosphere)</a:t>
            </a:r>
          </a:p>
          <a:p>
            <a:pPr>
              <a:spcBef>
                <a:spcPct val="50000"/>
              </a:spcBef>
            </a:pPr>
            <a:r>
              <a:rPr lang="en-US" altLang="zh-TW">
                <a:solidFill>
                  <a:srgbClr val="FF0000"/>
                </a:solidFill>
                <a:ea typeface="新細明體" charset="0"/>
                <a:cs typeface="新細明體" charset="0"/>
              </a:rPr>
              <a:t>Spectral coverage</a:t>
            </a:r>
            <a:r>
              <a:rPr lang="en-US" altLang="zh-TW">
                <a:ea typeface="新細明體" charset="0"/>
                <a:cs typeface="新細明體" charset="0"/>
              </a:rPr>
              <a:t>: 36 bands  from 0.4 to 14.2 microns</a:t>
            </a:r>
          </a:p>
          <a:p>
            <a:pPr>
              <a:spcBef>
                <a:spcPct val="50000"/>
              </a:spcBef>
            </a:pPr>
            <a:r>
              <a:rPr lang="en-US" altLang="zh-TW">
                <a:solidFill>
                  <a:srgbClr val="FF0000"/>
                </a:solidFill>
                <a:ea typeface="新細明體" charset="0"/>
                <a:cs typeface="新細明體" charset="0"/>
              </a:rPr>
              <a:t>Spatial resolution</a:t>
            </a:r>
            <a:r>
              <a:rPr lang="en-US" altLang="zh-TW">
                <a:ea typeface="新細明體" charset="0"/>
                <a:cs typeface="新細明體" charset="0"/>
              </a:rPr>
              <a:t>: 2 bands @ 250 m; 5 @ 500 m; 29 @ 1000 m</a:t>
            </a:r>
          </a:p>
          <a:p>
            <a:pPr>
              <a:spcBef>
                <a:spcPct val="25000"/>
              </a:spcBef>
            </a:pPr>
            <a:r>
              <a:rPr lang="en-US" altLang="zh-TW">
                <a:solidFill>
                  <a:srgbClr val="FF0000"/>
                </a:solidFill>
                <a:ea typeface="新細明體" charset="0"/>
                <a:cs typeface="新細明體" charset="0"/>
              </a:rPr>
              <a:t>Major differences</a:t>
            </a:r>
            <a:r>
              <a:rPr lang="en-US" altLang="zh-TW">
                <a:ea typeface="新細明體" charset="0"/>
                <a:cs typeface="新細明體" charset="0"/>
              </a:rPr>
              <a:t>:</a:t>
            </a:r>
          </a:p>
          <a:p>
            <a:pPr>
              <a:spcBef>
                <a:spcPct val="25000"/>
              </a:spcBef>
            </a:pPr>
            <a:r>
              <a:rPr lang="en-US" altLang="zh-TW">
                <a:ea typeface="新細明體" charset="0"/>
                <a:cs typeface="新細明體" charset="0"/>
              </a:rPr>
              <a:t>	More spectral bands (490 detectors)</a:t>
            </a:r>
          </a:p>
          <a:p>
            <a:pPr>
              <a:spcBef>
                <a:spcPct val="25000"/>
              </a:spcBef>
            </a:pPr>
            <a:r>
              <a:rPr lang="en-US" altLang="zh-TW">
                <a:ea typeface="新細明體" charset="0"/>
                <a:cs typeface="新細明體" charset="0"/>
              </a:rPr>
              <a:t>	Multiple samples along track on each earth scan</a:t>
            </a:r>
          </a:p>
          <a:p>
            <a:pPr>
              <a:spcBef>
                <a:spcPct val="25000"/>
              </a:spcBef>
            </a:pPr>
            <a:r>
              <a:rPr lang="en-US" altLang="zh-TW">
                <a:ea typeface="新細明體" charset="0"/>
                <a:cs typeface="新細明體" charset="0"/>
              </a:rPr>
              <a:t>	Higher spatial resolution</a:t>
            </a:r>
          </a:p>
          <a:p>
            <a:pPr>
              <a:spcBef>
                <a:spcPct val="25000"/>
              </a:spcBef>
            </a:pPr>
            <a:r>
              <a:rPr lang="en-US" altLang="zh-TW">
                <a:ea typeface="新細明體" charset="0"/>
                <a:cs typeface="新細明體" charset="0"/>
              </a:rPr>
              <a:t>	On-orbit radiometric, spatial, and spectral calibration</a:t>
            </a:r>
          </a:p>
          <a:p>
            <a:pPr>
              <a:spcBef>
                <a:spcPct val="25000"/>
              </a:spcBef>
            </a:pPr>
            <a:r>
              <a:rPr lang="en-US" altLang="zh-TW">
                <a:ea typeface="新細明體" charset="0"/>
                <a:cs typeface="新細明體" charset="0"/>
              </a:rPr>
              <a:t>	Improved radiometric accuracy and precision (12-bit)</a:t>
            </a:r>
          </a:p>
          <a:p>
            <a:pPr>
              <a:spcBef>
                <a:spcPct val="25000"/>
              </a:spcBef>
            </a:pPr>
            <a:r>
              <a:rPr lang="en-US" altLang="zh-TW">
                <a:ea typeface="新細明體" charset="0"/>
                <a:cs typeface="新細明體" charset="0"/>
              </a:rPr>
              <a:t>	Improved geolocation accuracy</a:t>
            </a:r>
          </a:p>
          <a:p>
            <a:pPr>
              <a:spcBef>
                <a:spcPct val="25000"/>
              </a:spcBef>
            </a:pPr>
            <a:r>
              <a:rPr lang="en-US" altLang="zh-TW">
                <a:ea typeface="新細明體" charset="0"/>
                <a:cs typeface="新細明體" charset="0"/>
              </a:rPr>
              <a:t>	Higher data rate requiring X-band direct broadcast</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3148</TotalTime>
  <Words>1698</Words>
  <Application>Microsoft Macintosh PowerPoint</Application>
  <PresentationFormat>On-screen Show (4:3)</PresentationFormat>
  <Paragraphs>221</Paragraphs>
  <Slides>56</Slides>
  <Notes>35</Notes>
  <HiddenSlides>12</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3" baseType="lpstr">
      <vt:lpstr>Times New Roman</vt:lpstr>
      <vt:lpstr>Arial</vt:lpstr>
      <vt:lpstr>新細明體</vt:lpstr>
      <vt:lpstr>Symbol</vt:lpstr>
      <vt:lpstr>ＭＳ Ｐゴシック</vt:lpstr>
      <vt:lpstr>Default Design</vt:lpstr>
      <vt:lpstr>Microsoft Word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Electromagnetic Energy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MODIS Emissive Band Destriping: Granule vs. Daily Analysis</vt:lpstr>
      <vt:lpstr>PowerPoint Presentation</vt:lpstr>
      <vt:lpstr>PowerPoint Presentation</vt:lpstr>
      <vt:lpstr>Getting MODIS data</vt:lpstr>
      <vt:lpstr>HYDRA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vector>
  </TitlesOfParts>
  <Company>SSEC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Liam E. Gumley</dc:creator>
  <cp:lastModifiedBy>Adam M. Wilson</cp:lastModifiedBy>
  <cp:revision>104</cp:revision>
  <dcterms:created xsi:type="dcterms:W3CDTF">2002-11-20T05:26:51Z</dcterms:created>
  <dcterms:modified xsi:type="dcterms:W3CDTF">2015-11-05T18:48:19Z</dcterms:modified>
</cp:coreProperties>
</file>